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5" r:id="rId30"/>
    <p:sldId id="282" r:id="rId31"/>
    <p:sldId id="286" r:id="rId32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3" pos="317">
          <p15:clr>
            <a:srgbClr val="A4A3A4"/>
          </p15:clr>
        </p15:guide>
        <p15:guide id="4" pos="2562" userDrawn="1">
          <p15:clr>
            <a:srgbClr val="A4A3A4"/>
          </p15:clr>
        </p15:guide>
        <p15:guide id="5" orient="horz" pos="180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siUz1gxvUnpM2mH7GOrFCbiSs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C1"/>
    <a:srgbClr val="FFEDBF"/>
    <a:srgbClr val="FFEBB3"/>
    <a:srgbClr val="FFD8D4"/>
    <a:srgbClr val="C73A31"/>
    <a:srgbClr val="EE4639"/>
    <a:srgbClr val="AF8819"/>
    <a:srgbClr val="FEC211"/>
    <a:srgbClr val="BB5A22"/>
    <a:srgbClr val="FE7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4"/>
    <p:restoredTop sz="94694"/>
  </p:normalViewPr>
  <p:slideViewPr>
    <p:cSldViewPr snapToGrid="0">
      <p:cViewPr varScale="1">
        <p:scale>
          <a:sx n="113" d="100"/>
          <a:sy n="113" d="100"/>
        </p:scale>
        <p:origin x="200" y="664"/>
      </p:cViewPr>
      <p:guideLst>
        <p:guide pos="2880"/>
        <p:guide pos="317"/>
        <p:guide pos="2562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Por ejemplo Si no somos expertos en logística un socio de distribución seria ideal</a:t>
            </a:r>
            <a:endParaRPr/>
          </a:p>
        </p:txBody>
      </p:sp>
      <p:sp>
        <p:nvSpPr>
          <p:cNvPr id="206" name="Google Shape;206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Video">
  <p:cSld name="Subtema - Vide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y objetos">
  <p:cSld name="3_Título y obje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C47047C5-B352-674D-82A8-D87FDB4E12FE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9831562-79EE-F44C-93DB-1A42E14F6D2C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06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7E5554-0C6E-6D4A-9B75-FA7C6F1D176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465" userDrawn="1">
          <p15:clr>
            <a:srgbClr val="F26B43"/>
          </p15:clr>
        </p15:guide>
        <p15:guide id="8" orient="horz" pos="303" userDrawn="1">
          <p15:clr>
            <a:srgbClr val="F26B43"/>
          </p15:clr>
        </p15:guide>
        <p15:guide id="9" orient="horz" pos="575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C52C2C4-CB7F-AF4C-97C0-0766030CF413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4C54CC-F1C0-8446-837D-6A4B19C0DA21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5FF5695-287E-EC4B-BCAF-432217BEDFF1}"/>
              </a:ext>
            </a:extLst>
          </p:cNvPr>
          <p:cNvSpPr/>
          <p:nvPr/>
        </p:nvSpPr>
        <p:spPr>
          <a:xfrm>
            <a:off x="503238" y="3219842"/>
            <a:ext cx="2845526" cy="8640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Recursos clave</a:t>
            </a: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Actividades clave</a:t>
            </a: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Socios clave</a:t>
            </a: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Estructura de costos</a:t>
            </a:r>
            <a:endParaRPr lang="es-PE" sz="1200" dirty="0">
              <a:latin typeface="Graphik-Medium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CB6750F-39F4-B640-9E8F-E9E3325886E4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06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8D1669-5EEC-934B-AF6B-22CB7AC6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CEA0A4B-460E-9040-A453-288BA4CFB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03704FE-DAF5-194D-BC29-B124FB55CB9C}"/>
              </a:ext>
            </a:extLst>
          </p:cNvPr>
          <p:cNvSpPr/>
          <p:nvPr/>
        </p:nvSpPr>
        <p:spPr>
          <a:xfrm>
            <a:off x="503239" y="2177570"/>
            <a:ext cx="3168538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800" dirty="0">
                <a:latin typeface="Graphik-Medium" charset="0"/>
                <a:ea typeface="Graphik-Medium" charset="0"/>
                <a:cs typeface="Graphik-Medium" charset="0"/>
              </a:rPr>
              <a:t>BUSINESS MODEL</a:t>
            </a:r>
            <a:br>
              <a:rPr lang="es-PE" sz="28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2800" b="1" dirty="0">
                <a:latin typeface="Graphik Bold" charset="0"/>
                <a:ea typeface="Graphik Bold" charset="0"/>
                <a:cs typeface="Graphik Bold" charset="0"/>
              </a:rPr>
              <a:t>CANVAS 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DF9CEA-41EF-354B-9243-23DC4FAA52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5" y="912812"/>
            <a:ext cx="5076825" cy="4321175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A9E1C96-1BFD-1241-8EB1-4C7A4A1493A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14;p7">
            <a:extLst>
              <a:ext uri="{FF2B5EF4-FFF2-40B4-BE49-F238E27FC236}">
                <a16:creationId xmlns:a16="http://schemas.microsoft.com/office/drawing/2014/main" id="{0D2D2AC6-CAFF-4E4F-9D7A-807458741F4A}"/>
              </a:ext>
            </a:extLst>
          </p:cNvPr>
          <p:cNvSpPr/>
          <p:nvPr/>
        </p:nvSpPr>
        <p:spPr>
          <a:xfrm>
            <a:off x="433372" y="889535"/>
            <a:ext cx="501681" cy="50168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5C47E5D-3E52-AD44-8DBB-14912A56931C}"/>
              </a:ext>
            </a:extLst>
          </p:cNvPr>
          <p:cNvSpPr/>
          <p:nvPr/>
        </p:nvSpPr>
        <p:spPr>
          <a:xfrm>
            <a:off x="503238" y="916472"/>
            <a:ext cx="3168650" cy="4078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FE7828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600" b="1" dirty="0">
                <a:solidFill>
                  <a:srgbClr val="FE7828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FE7828"/>
                </a:solidFill>
                <a:latin typeface="Calibri" charset="0"/>
                <a:cs typeface="Calibri" charset="0"/>
              </a:rPr>
              <a:t>EQUIPOS</a:t>
            </a:r>
            <a:r>
              <a:rPr lang="es-ES" sz="1600" b="1" dirty="0">
                <a:solidFill>
                  <a:srgbClr val="FE7828"/>
                </a:solidFill>
                <a:latin typeface="Calibri" charset="0"/>
                <a:cs typeface="Calibri" charset="0"/>
              </a:rPr>
              <a:t> </a:t>
            </a:r>
            <a:br>
              <a:rPr lang="es-ES" sz="1600" b="1" dirty="0">
                <a:solidFill>
                  <a:srgbClr val="FE7828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FE7828"/>
                </a:solidFill>
                <a:latin typeface="Calibri" charset="0"/>
                <a:cs typeface="Calibri" charset="0"/>
              </a:rPr>
              <a:t>Y MAQUINARIA</a:t>
            </a:r>
            <a:endParaRPr lang="es-PE" sz="1600" b="1" dirty="0">
              <a:solidFill>
                <a:srgbClr val="FE7828"/>
              </a:solidFill>
              <a:latin typeface="Calibri" charset="0"/>
              <a:cs typeface="Calibri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recursos que representan la fuerza de producción de un negocio como la infraestructura, vehículos, maquinarias, equipos, puntos de venta, redes de distribución, que pueden llegar a formar parte de la ventaja diferencial frente a los competidores.</a:t>
            </a:r>
            <a:endParaRPr lang="es-P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lang="es-PE" sz="16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una empresa manufacturera, las fábricas y la maquinaria son recursos físicos clave.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F255E6-B65C-F24C-BF6D-123CF88CF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5" y="920422"/>
            <a:ext cx="5076826" cy="4321175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80A752ED-1F52-BA49-A6E7-D74D942984A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14;p7">
            <a:extLst>
              <a:ext uri="{FF2B5EF4-FFF2-40B4-BE49-F238E27FC236}">
                <a16:creationId xmlns:a16="http://schemas.microsoft.com/office/drawing/2014/main" id="{FA167B91-227A-D545-90C3-36142321C376}"/>
              </a:ext>
            </a:extLst>
          </p:cNvPr>
          <p:cNvSpPr/>
          <p:nvPr/>
        </p:nvSpPr>
        <p:spPr>
          <a:xfrm>
            <a:off x="433372" y="889535"/>
            <a:ext cx="501681" cy="50168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F34BB6-E3A6-304A-B619-82846D1F7B6F}"/>
              </a:ext>
            </a:extLst>
          </p:cNvPr>
          <p:cNvSpPr/>
          <p:nvPr/>
        </p:nvSpPr>
        <p:spPr>
          <a:xfrm>
            <a:off x="503238" y="916472"/>
            <a:ext cx="3168650" cy="4078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00B1C2"/>
                </a:solidFill>
                <a:latin typeface="Graphik Bold" panose="020B0503030202060203" pitchFamily="34" charset="77"/>
                <a:cs typeface="Calibri" charset="0"/>
              </a:rPr>
              <a:t>+ 05.</a:t>
            </a:r>
            <a:br>
              <a:rPr lang="es-ES" sz="1600" b="1" dirty="0">
                <a:solidFill>
                  <a:srgbClr val="00B1C2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00B1C2"/>
                </a:solidFill>
                <a:latin typeface="Calibri" charset="0"/>
                <a:cs typeface="Calibri" charset="0"/>
              </a:rPr>
              <a:t>ESPACIO</a:t>
            </a:r>
            <a:endParaRPr lang="es-PE" sz="1600" b="1" dirty="0">
              <a:solidFill>
                <a:srgbClr val="00B1C2"/>
              </a:solidFill>
              <a:latin typeface="Calibri" charset="0"/>
              <a:cs typeface="Calibri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refiere a la infraestructura, sea física o digital para asegurar que las operaciones se realicen de manera eficiente y cómoda. También puede influir en la percepción que los clientes tienen de la empresa y en la moral de los empleados.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espacio puede ser:</a:t>
            </a: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Arial"/>
              <a:buChar char="•"/>
            </a:pPr>
            <a:r>
              <a:rPr lang="es-P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es físico: oficinas, fábricas, almacenes y puntos de venta</a:t>
            </a:r>
            <a:endParaRPr lang="es-PE"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SzPct val="100000"/>
              <a:buFont typeface="Arial"/>
              <a:buChar char="•"/>
            </a:pPr>
            <a:r>
              <a:rPr lang="es-P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es digital: plataformas digitales, sitios web y aplicaciones móviles</a:t>
            </a:r>
            <a:endParaRPr lang="es-PE" dirty="0"/>
          </a:p>
          <a:p>
            <a:pPr marL="297475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D81C85"/>
              </a:buClr>
              <a:buSzPts val="1600"/>
              <a:buFont typeface="Arial"/>
              <a:buNone/>
            </a:pPr>
            <a:endParaRPr lang="es-P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r>
              <a:rPr lang="es-P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aplicación móvil para conectar dueños de mascotas con veterinarios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578025-0737-124E-88E0-32DA3BBDEBCC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E5AD91-4E27-4548-AA65-E90D23D7D45F}"/>
              </a:ext>
            </a:extLst>
          </p:cNvPr>
          <p:cNvSpPr txBox="1"/>
          <p:nvPr/>
        </p:nvSpPr>
        <p:spPr>
          <a:xfrm>
            <a:off x="1008063" y="3169972"/>
            <a:ext cx="414813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ACTIVIDADES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CLAVE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E1A225-97D7-2843-8F31-3988D5D2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E805FA-4F38-56E0-167E-A72362DB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34" y="1544666"/>
            <a:ext cx="5741362" cy="2625667"/>
          </a:xfrm>
          <a:prstGeom prst="rect">
            <a:avLst/>
          </a:prstGeom>
        </p:spPr>
      </p:pic>
      <p:sp>
        <p:nvSpPr>
          <p:cNvPr id="166" name="Google Shape;166;p12"/>
          <p:cNvSpPr txBox="1"/>
          <p:nvPr/>
        </p:nvSpPr>
        <p:spPr>
          <a:xfrm>
            <a:off x="503237" y="912813"/>
            <a:ext cx="3563938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Definir cuáles son las acciones más importantes a realizar para llevar a cabo </a:t>
            </a:r>
            <a:b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negocio.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Está muy relacionado a la manera en que USÓ los recursos Clave.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actividades clave necesito para lograr:</a:t>
            </a:r>
            <a:endParaRPr b="1"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propuesta de Valor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Llegar a los canales de Distribución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Relacionarse con los clientes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Fuentes de Ingresos</a:t>
            </a:r>
            <a:endParaRPr dirty="0"/>
          </a:p>
          <a:p>
            <a:pPr marL="297475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Fundamentalmente están centrados en los procesos de producción y marketing, así como la administración de los recursos humanos.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BD94F8-211B-874A-A4FA-DC9E6583EE6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ACTIVIDADES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/>
          <p:nvPr/>
        </p:nvSpPr>
        <p:spPr>
          <a:xfrm>
            <a:off x="503238" y="912813"/>
            <a:ext cx="7836300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actividades claves están ligadas con la gestión de los recursos clave, pero para poderse orientar y definirlas correctamente, los creadores del </a:t>
            </a: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Business Model Canvas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sugieren una clasificación por categorías muy simple.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actividades clave se categorizan en: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Según su tipo, las actividades clave podrían ser: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investigación y desarrollo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 pitchFamily="34" charset="0"/>
              <a:buChar char="•"/>
            </a:pP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ventas y servicio al cliente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483676-B77B-2149-AACF-D20896238B3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ACTIVIDADES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D9AB280-F848-D54C-9D6A-A8DD2B54E23E}"/>
              </a:ext>
            </a:extLst>
          </p:cNvPr>
          <p:cNvSpPr/>
          <p:nvPr/>
        </p:nvSpPr>
        <p:spPr>
          <a:xfrm>
            <a:off x="1185335" y="2404964"/>
            <a:ext cx="306969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D81C85"/>
              </a:buClr>
              <a:buSzPts val="1600"/>
            </a:pPr>
            <a:r>
              <a:rPr lang="es-PE" sz="1400" b="1" i="0" u="none" strike="noStrike" cap="none" dirty="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actividades de producción</a:t>
            </a:r>
            <a:endParaRPr lang="es-PE" sz="1600" b="0" i="0" u="none" strike="noStrike" cap="none" dirty="0">
              <a:solidFill>
                <a:srgbClr val="00B1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5F589D-6830-C041-BEE0-1308AA8F18AF}"/>
              </a:ext>
            </a:extLst>
          </p:cNvPr>
          <p:cNvSpPr/>
          <p:nvPr/>
        </p:nvSpPr>
        <p:spPr>
          <a:xfrm>
            <a:off x="410859" y="2336915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4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F329A9F-9CC8-E945-ABFB-DC06E4826EAA}"/>
              </a:ext>
            </a:extLst>
          </p:cNvPr>
          <p:cNvCxnSpPr>
            <a:cxnSpLocks/>
            <a:endCxn id="23" idx="4"/>
          </p:cNvCxnSpPr>
          <p:nvPr/>
        </p:nvCxnSpPr>
        <p:spPr>
          <a:xfrm>
            <a:off x="966884" y="2491153"/>
            <a:ext cx="0" cy="809877"/>
          </a:xfrm>
          <a:prstGeom prst="line">
            <a:avLst/>
          </a:prstGeom>
          <a:ln w="12700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EE488159-3E61-BD43-959C-8BBDD36CABDE}"/>
              </a:ext>
            </a:extLst>
          </p:cNvPr>
          <p:cNvSpPr/>
          <p:nvPr/>
        </p:nvSpPr>
        <p:spPr>
          <a:xfrm>
            <a:off x="410859" y="2689667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4521C1-DEC4-3C4C-AFB4-AB499F20EF89}"/>
              </a:ext>
            </a:extLst>
          </p:cNvPr>
          <p:cNvSpPr/>
          <p:nvPr/>
        </p:nvSpPr>
        <p:spPr>
          <a:xfrm>
            <a:off x="410859" y="3041705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FE7828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FE7828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F699E38-8CA6-454A-9303-63210F2E5D75}"/>
              </a:ext>
            </a:extLst>
          </p:cNvPr>
          <p:cNvSpPr/>
          <p:nvPr/>
        </p:nvSpPr>
        <p:spPr>
          <a:xfrm>
            <a:off x="1185335" y="2730507"/>
            <a:ext cx="306969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</a:pPr>
            <a:r>
              <a:rPr lang="es-PE" sz="14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actividades de solución de problemas</a:t>
            </a:r>
            <a:endParaRPr lang="es-PE" sz="1600" b="0" i="0" u="none" strike="noStrike" cap="none" dirty="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F7F1F8D-314C-AD4D-A8F6-DC8A24F974CC}"/>
              </a:ext>
            </a:extLst>
          </p:cNvPr>
          <p:cNvSpPr/>
          <p:nvPr/>
        </p:nvSpPr>
        <p:spPr>
          <a:xfrm>
            <a:off x="1185335" y="3092655"/>
            <a:ext cx="306969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EA8F15"/>
              </a:buClr>
              <a:buSzPts val="1600"/>
            </a:pPr>
            <a:r>
              <a:rPr lang="es-PE" sz="1400" b="1" i="0" u="none" strike="noStrike" cap="none" dirty="0">
                <a:solidFill>
                  <a:srgbClr val="FE7828"/>
                </a:solidFill>
                <a:latin typeface="Calibri"/>
                <a:ea typeface="Calibri"/>
                <a:cs typeface="Calibri"/>
                <a:sym typeface="Calibri"/>
              </a:rPr>
              <a:t>actividades de generación de plataformas y creación de redes</a:t>
            </a:r>
            <a:endParaRPr lang="es-PE" sz="1600" b="0" i="0" u="none" strike="noStrike" cap="none" dirty="0">
              <a:solidFill>
                <a:srgbClr val="FE7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Agrupar 29">
            <a:extLst>
              <a:ext uri="{FF2B5EF4-FFF2-40B4-BE49-F238E27FC236}">
                <a16:creationId xmlns:a16="http://schemas.microsoft.com/office/drawing/2014/main" id="{6872F714-DC4E-1D46-9079-88E55A626A6E}"/>
              </a:ext>
            </a:extLst>
          </p:cNvPr>
          <p:cNvGrpSpPr/>
          <p:nvPr/>
        </p:nvGrpSpPr>
        <p:grpSpPr>
          <a:xfrm>
            <a:off x="896488" y="2440954"/>
            <a:ext cx="140792" cy="140258"/>
            <a:chOff x="3427964" y="2244682"/>
            <a:chExt cx="225891" cy="22503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6755E98-AB24-2244-8E81-9BE999F31D74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97CE4B0-3DBE-9948-BA75-729A84182ED1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Agrupar 29">
            <a:extLst>
              <a:ext uri="{FF2B5EF4-FFF2-40B4-BE49-F238E27FC236}">
                <a16:creationId xmlns:a16="http://schemas.microsoft.com/office/drawing/2014/main" id="{CC6EDC2D-D4CC-0C46-BCA7-FD0A06E53A75}"/>
              </a:ext>
            </a:extLst>
          </p:cNvPr>
          <p:cNvGrpSpPr/>
          <p:nvPr/>
        </p:nvGrpSpPr>
        <p:grpSpPr>
          <a:xfrm>
            <a:off x="896488" y="2790761"/>
            <a:ext cx="140792" cy="140258"/>
            <a:chOff x="3427964" y="2244682"/>
            <a:chExt cx="225891" cy="22503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F027557-7BAF-2B4D-8CF5-BDAA19496E1E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5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C3BA4F11-D6F0-2D4B-B6D0-42B497710E6E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50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2" name="Agrupar 29">
            <a:extLst>
              <a:ext uri="{FF2B5EF4-FFF2-40B4-BE49-F238E27FC236}">
                <a16:creationId xmlns:a16="http://schemas.microsoft.com/office/drawing/2014/main" id="{D0DDD2E0-7908-514B-8332-67EC71B9B69D}"/>
              </a:ext>
            </a:extLst>
          </p:cNvPr>
          <p:cNvGrpSpPr/>
          <p:nvPr/>
        </p:nvGrpSpPr>
        <p:grpSpPr>
          <a:xfrm>
            <a:off x="896488" y="3160772"/>
            <a:ext cx="140792" cy="140258"/>
            <a:chOff x="3427964" y="2244682"/>
            <a:chExt cx="225891" cy="22503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0B7E720D-97FC-5B4C-B044-70410F572C0B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7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BC9DC96-DCE0-FD44-8C16-A9AB0D75CAC1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E782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E48A90CE-B8E2-D54A-A621-C3BD729E6C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91" y="1955800"/>
            <a:ext cx="4392609" cy="32781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4789936-2F0F-0B4A-8F81-5EDA32A9C4E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ACTIVIDADES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5624432-0B02-BC43-892F-70B881152E14}"/>
              </a:ext>
            </a:extLst>
          </p:cNvPr>
          <p:cNvSpPr/>
          <p:nvPr/>
        </p:nvSpPr>
        <p:spPr>
          <a:xfrm>
            <a:off x="503238" y="916472"/>
            <a:ext cx="7890954" cy="340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00B1C2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600" b="1" dirty="0">
                <a:solidFill>
                  <a:srgbClr val="00B1C2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00B1C2"/>
                </a:solidFill>
                <a:latin typeface="Calibri" charset="0"/>
                <a:cs typeface="Calibri" charset="0"/>
              </a:rPr>
              <a:t>ACTIVIDADES DE PRODUCCIÓN</a:t>
            </a:r>
            <a:endParaRPr lang="es-PE" sz="1600" b="1" dirty="0">
              <a:solidFill>
                <a:srgbClr val="00B1C2"/>
              </a:solidFill>
              <a:latin typeface="Calibri" charset="0"/>
              <a:cs typeface="Calibri" charset="0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Incluyen todos los procesos y tareas necesarios para crear un producto o servicio.</a:t>
            </a: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500"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puede abarcar desde la fabricación de bienes físicos hasta la creación de contenido digital o la prestación de servicios.</a:t>
            </a:r>
            <a:endParaRPr lang="es-PE" sz="1500"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actividades son esenciales para transformar los recursos en productos o servicios que puedan ser ofrecidos a los clientes. Son fundamentales para la entrega de valor y el cumplimiento de los objetivos comerciales de la empresa.</a:t>
            </a:r>
            <a:endParaRPr lang="es-PE" sz="1500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sz="1500" b="1"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una fábrica, esto incluiría la manufactura, el ensamblaje y el embalaje.</a:t>
            </a:r>
            <a:endParaRPr lang="es-PE" sz="1500"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una empresa de software, incluiría el desarrollo, la programación y las pruebas de software.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00692CA-58B0-9E43-BBEA-CBC2D2D6E44F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ACTIVIDADES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10DD645-382D-494D-BAA3-F93956EC6421}"/>
              </a:ext>
            </a:extLst>
          </p:cNvPr>
          <p:cNvSpPr/>
          <p:nvPr/>
        </p:nvSpPr>
        <p:spPr>
          <a:xfrm>
            <a:off x="503238" y="916472"/>
            <a:ext cx="7954962" cy="3831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  <a:t>ACTIVIDADES DE SOLUCIÓN DE PROBLEMAS</a:t>
            </a:r>
            <a:endParaRPr lang="es-PE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actividades se centran en identificar, analizar y resolver los problemas que pueden surgir durante las operaciones comerciales o en la prestación de servicios.</a:t>
            </a:r>
            <a:endParaRPr lang="es-PE" sz="1600"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capacidad de solucionar problemas de manera efectiva es crucial para mantener la satisfacción del cliente, mejorar continuamente los productos y servicios, y asegurar la operación fluida de la empresa. La resolución de problemas ayuda a prevenir interrupciones y a garantizar que los productos y servicios cumplan con los estándares de calidad.</a:t>
            </a: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sz="1600" b="1"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Incluyen la atención al cliente y soporte técnico, la gestión de calidad, el mantenimiento de equipos, y la consultoría.</a:t>
            </a:r>
            <a:endParaRPr lang="es-PE" sz="1600"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una empresa de tecnología, podría incluir la resolución de errores en el software y la respuesta a incidentes.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F583CE6-89F7-D040-B8D1-2138A872254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ACTIVIDADES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4DDF88-7F41-E14E-A550-1D926C1D1323}"/>
              </a:ext>
            </a:extLst>
          </p:cNvPr>
          <p:cNvSpPr/>
          <p:nvPr/>
        </p:nvSpPr>
        <p:spPr>
          <a:xfrm>
            <a:off x="503238" y="916472"/>
            <a:ext cx="8172450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FE7828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600" b="1" dirty="0">
                <a:solidFill>
                  <a:srgbClr val="FE7828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FE7828"/>
                </a:solidFill>
                <a:latin typeface="Calibri" charset="0"/>
                <a:cs typeface="Calibri" charset="0"/>
              </a:rPr>
              <a:t>ACTIVIDADES DE CREACIÓN DE PLATAFORMAS Y GENERACIÓN DE REDES:</a:t>
            </a:r>
            <a:endParaRPr lang="es-PE" sz="1600" b="1" dirty="0">
              <a:solidFill>
                <a:srgbClr val="FE7828"/>
              </a:solidFill>
              <a:latin typeface="Calibri" charset="0"/>
              <a:cs typeface="Calibri" charset="0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actividades se enfocan en desarrollar y mantener las infraestructuras necesarias para facilitar la interacción y el intercambio de valor entre diferentes grupos de usuarios, clientes o socios.</a:t>
            </a:r>
            <a:endParaRPr lang="es-PE" sz="1500"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plataformas y redes permiten a las empresas ampliar su alcance, mejorar la colaboración, y crear ecosistemas donde diferentes actores pueden interactuar y generar valor. Son especialmente importantes para empresas que operan modelos de negocio basados en plataformas, como mercados en línea, redes sociales, y servicios de intermediación.</a:t>
            </a: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lang="es-PE" sz="16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Incluyen el desarrollo y la gestión de plataformas digitales como sitios web, aplicaciones móviles </a:t>
            </a:r>
            <a:b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redes sociales, así como la creación de comunidades y redes de socios y colaboradores.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34DC909-1A5A-CD43-A5B1-ED4D9A99D00C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3CF964-7DF1-C740-BD46-1F752828DC28}"/>
              </a:ext>
            </a:extLst>
          </p:cNvPr>
          <p:cNvSpPr txBox="1"/>
          <p:nvPr/>
        </p:nvSpPr>
        <p:spPr>
          <a:xfrm>
            <a:off x="1008063" y="3169972"/>
            <a:ext cx="414813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SOCIOS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CLAVE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43DF04-00CB-8D40-B719-C590E349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F92A49-5872-D775-3E1D-CC2DE858E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8"/>
          <a:stretch/>
        </p:blipFill>
        <p:spPr>
          <a:xfrm>
            <a:off x="503239" y="1927368"/>
            <a:ext cx="4248149" cy="2114901"/>
          </a:xfrm>
          <a:prstGeom prst="rect">
            <a:avLst/>
          </a:prstGeom>
        </p:spPr>
      </p:pic>
      <p:sp>
        <p:nvSpPr>
          <p:cNvPr id="209" name="Google Shape;209;p18"/>
          <p:cNvSpPr txBox="1"/>
          <p:nvPr/>
        </p:nvSpPr>
        <p:spPr>
          <a:xfrm>
            <a:off x="4751388" y="912813"/>
            <a:ext cx="3924300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definirán qué Socios o Alianzas clave necesito para poder ejecutar el modelo de negocio complementando las capacidades propias yo supliendo nuestras falencias o carencias.</a:t>
            </a:r>
            <a:endParaRPr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¿Quiénes son nuestros socios clave?</a:t>
            </a:r>
            <a:endParaRPr b="1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¿Por qué son clave?</a:t>
            </a:r>
            <a:endParaRPr b="1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recursos clave o actividades clave nos brindan?</a:t>
            </a:r>
            <a:endParaRPr b="1" dirty="0"/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682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socios clave pueden contribuir a eficientar el negocio notablemente. 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BB0E4-BE61-744E-A7AE-3A755EA77ED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SOCIOS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E17653-10C1-A949-9C12-ACC04D752DFD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D94AA6-C40C-3B4F-9899-34793E65E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81BC8A8-937E-0D4A-B0AB-3FF43C09EC37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5B6F62-A8FD-D246-B5FB-15B28E56B625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CA2A79-727F-D841-BC3D-A2964BA48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A5AE85-E17A-6040-AAC4-801F7395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1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/>
        </p:nvSpPr>
        <p:spPr>
          <a:xfrm>
            <a:off x="474463" y="912813"/>
            <a:ext cx="7836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socios clave son entidades externas que una organización necesita para llevar a cabo sus actividades y alcanzar sus objetivos.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Estas asociaciones pueden proporcionar recursos, capacidades, acceso a mercados, y otras ventajas que son difíciles de obtener internamente.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Socios Clave: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689405-4109-A949-9EC5-4D056B8A2A6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SOCIOS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E7DB59F-6D9A-8C43-B7D7-BB899BF9E652}"/>
              </a:ext>
            </a:extLst>
          </p:cNvPr>
          <p:cNvSpPr/>
          <p:nvPr/>
        </p:nvSpPr>
        <p:spPr>
          <a:xfrm>
            <a:off x="1307804" y="2955546"/>
            <a:ext cx="207725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 lang="es-PE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FDB0D8-3263-BD45-A8A7-ADC69C7A381C}"/>
              </a:ext>
            </a:extLst>
          </p:cNvPr>
          <p:cNvSpPr/>
          <p:nvPr/>
        </p:nvSpPr>
        <p:spPr>
          <a:xfrm>
            <a:off x="503238" y="2857500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BDA3C9-2F09-114A-B602-8B12E141FEBB}"/>
              </a:ext>
            </a:extLst>
          </p:cNvPr>
          <p:cNvCxnSpPr>
            <a:cxnSpLocks/>
            <a:stCxn id="22" idx="4"/>
            <a:endCxn id="18" idx="0"/>
          </p:cNvCxnSpPr>
          <p:nvPr/>
        </p:nvCxnSpPr>
        <p:spPr>
          <a:xfrm>
            <a:off x="1093401" y="3079293"/>
            <a:ext cx="1" cy="1561258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5608515A-E317-EF40-9978-022DD847B34D}"/>
              </a:ext>
            </a:extLst>
          </p:cNvPr>
          <p:cNvSpPr/>
          <p:nvPr/>
        </p:nvSpPr>
        <p:spPr>
          <a:xfrm>
            <a:off x="503238" y="3279523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9D17FF-65EA-2840-862E-5AD786382472}"/>
              </a:ext>
            </a:extLst>
          </p:cNvPr>
          <p:cNvSpPr/>
          <p:nvPr/>
        </p:nvSpPr>
        <p:spPr>
          <a:xfrm>
            <a:off x="503238" y="4531709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05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CF9D014-4DE3-1345-855C-E4B57546ABEE}"/>
              </a:ext>
            </a:extLst>
          </p:cNvPr>
          <p:cNvSpPr/>
          <p:nvPr/>
        </p:nvSpPr>
        <p:spPr>
          <a:xfrm>
            <a:off x="1307804" y="3383626"/>
            <a:ext cx="207725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Socios estratégicos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6EC2588-15BE-CF48-828F-28835CFEE6AE}"/>
              </a:ext>
            </a:extLst>
          </p:cNvPr>
          <p:cNvSpPr/>
          <p:nvPr/>
        </p:nvSpPr>
        <p:spPr>
          <a:xfrm>
            <a:off x="1307804" y="4624577"/>
            <a:ext cx="207725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Socios de Tecnología</a:t>
            </a:r>
            <a:endParaRPr lang="es-PE" dirty="0"/>
          </a:p>
        </p:txBody>
      </p:sp>
      <p:grpSp>
        <p:nvGrpSpPr>
          <p:cNvPr id="14" name="Agrupar 16">
            <a:extLst>
              <a:ext uri="{FF2B5EF4-FFF2-40B4-BE49-F238E27FC236}">
                <a16:creationId xmlns:a16="http://schemas.microsoft.com/office/drawing/2014/main" id="{32E3271D-C5E7-9D47-BA90-1E558E4B354B}"/>
              </a:ext>
            </a:extLst>
          </p:cNvPr>
          <p:cNvGrpSpPr/>
          <p:nvPr/>
        </p:nvGrpSpPr>
        <p:grpSpPr>
          <a:xfrm>
            <a:off x="1023006" y="3388365"/>
            <a:ext cx="140792" cy="140258"/>
            <a:chOff x="3427964" y="2244682"/>
            <a:chExt cx="225891" cy="22503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0892EFD-6FFC-124E-B20C-697E09284C95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4EF27DDB-B701-214B-BAC1-75B735B5A7C2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Agrupar 26">
            <a:extLst>
              <a:ext uri="{FF2B5EF4-FFF2-40B4-BE49-F238E27FC236}">
                <a16:creationId xmlns:a16="http://schemas.microsoft.com/office/drawing/2014/main" id="{7FAD1D1F-8614-1F4C-88F9-889042F4BC04}"/>
              </a:ext>
            </a:extLst>
          </p:cNvPr>
          <p:cNvGrpSpPr/>
          <p:nvPr/>
        </p:nvGrpSpPr>
        <p:grpSpPr>
          <a:xfrm>
            <a:off x="1023006" y="4640551"/>
            <a:ext cx="140792" cy="140258"/>
            <a:chOff x="3427964" y="2244682"/>
            <a:chExt cx="225891" cy="22503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FBDAC587-67D9-4444-BE3D-9DF126A8F500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1ECCA31-6584-964F-B38A-52F97B18A82C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Agrupar 29">
            <a:extLst>
              <a:ext uri="{FF2B5EF4-FFF2-40B4-BE49-F238E27FC236}">
                <a16:creationId xmlns:a16="http://schemas.microsoft.com/office/drawing/2014/main" id="{CB2FF262-21D7-9643-891F-D4C3C60FD87F}"/>
              </a:ext>
            </a:extLst>
          </p:cNvPr>
          <p:cNvGrpSpPr/>
          <p:nvPr/>
        </p:nvGrpSpPr>
        <p:grpSpPr>
          <a:xfrm>
            <a:off x="1023006" y="2972691"/>
            <a:ext cx="140792" cy="140258"/>
            <a:chOff x="3427964" y="2244682"/>
            <a:chExt cx="225891" cy="22503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E33965D-7071-8C4F-8425-77C2622720F9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56CAA2F-EE2E-BE4B-9FBC-FBB7A0B83AE9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642FA8B-3EFC-5042-943A-6828DDB934CC}"/>
              </a:ext>
            </a:extLst>
          </p:cNvPr>
          <p:cNvSpPr/>
          <p:nvPr/>
        </p:nvSpPr>
        <p:spPr>
          <a:xfrm>
            <a:off x="503238" y="3704056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F68A13F-FE46-FA42-8E65-D7BE48BF7788}"/>
              </a:ext>
            </a:extLst>
          </p:cNvPr>
          <p:cNvSpPr/>
          <p:nvPr/>
        </p:nvSpPr>
        <p:spPr>
          <a:xfrm>
            <a:off x="1307804" y="3796924"/>
            <a:ext cx="207725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Distribuidores</a:t>
            </a:r>
            <a:endParaRPr lang="es-PE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174197-9F48-854B-99BB-FF7EE067045E}"/>
              </a:ext>
            </a:extLst>
          </p:cNvPr>
          <p:cNvGrpSpPr/>
          <p:nvPr/>
        </p:nvGrpSpPr>
        <p:grpSpPr>
          <a:xfrm>
            <a:off x="1023006" y="3812898"/>
            <a:ext cx="140792" cy="140258"/>
            <a:chOff x="3427964" y="2244682"/>
            <a:chExt cx="225891" cy="225034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184E6CEE-8191-DB4F-93AD-493BA7A28F5B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4607DDD-CE64-994F-90EF-3DF98EC5E3AC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0756773-B59B-DB45-AE93-69EA7F8EF9EA}"/>
              </a:ext>
            </a:extLst>
          </p:cNvPr>
          <p:cNvSpPr/>
          <p:nvPr/>
        </p:nvSpPr>
        <p:spPr>
          <a:xfrm>
            <a:off x="503238" y="4110456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1DD7588-C8BA-914B-B5C2-1DF05133AC9C}"/>
              </a:ext>
            </a:extLst>
          </p:cNvPr>
          <p:cNvSpPr/>
          <p:nvPr/>
        </p:nvSpPr>
        <p:spPr>
          <a:xfrm>
            <a:off x="1307804" y="4203324"/>
            <a:ext cx="207725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Socios de Co-creación</a:t>
            </a:r>
            <a:endParaRPr lang="es-PE" dirty="0"/>
          </a:p>
        </p:txBody>
      </p:sp>
      <p:grpSp>
        <p:nvGrpSpPr>
          <p:cNvPr id="32" name="Agrupar 26">
            <a:extLst>
              <a:ext uri="{FF2B5EF4-FFF2-40B4-BE49-F238E27FC236}">
                <a16:creationId xmlns:a16="http://schemas.microsoft.com/office/drawing/2014/main" id="{9E82432C-93DA-FA4F-A5D7-A8B2E6480334}"/>
              </a:ext>
            </a:extLst>
          </p:cNvPr>
          <p:cNvGrpSpPr/>
          <p:nvPr/>
        </p:nvGrpSpPr>
        <p:grpSpPr>
          <a:xfrm>
            <a:off x="1023006" y="4219298"/>
            <a:ext cx="140792" cy="140258"/>
            <a:chOff x="3427964" y="2244682"/>
            <a:chExt cx="225891" cy="22503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4EF31470-2F17-984C-B1AE-27786E68E009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148A0F2-5CE7-AD44-9E14-CFED94DA35B6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1D9BB858-7FF2-9540-8FA7-71CA7EF314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6" y="2473854"/>
            <a:ext cx="4602362" cy="27601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32;p23">
            <a:extLst>
              <a:ext uri="{FF2B5EF4-FFF2-40B4-BE49-F238E27FC236}">
                <a16:creationId xmlns:a16="http://schemas.microsoft.com/office/drawing/2014/main" id="{12BB607D-8F8F-974D-95BD-29F2E43B4F9D}"/>
              </a:ext>
            </a:extLst>
          </p:cNvPr>
          <p:cNvSpPr/>
          <p:nvPr/>
        </p:nvSpPr>
        <p:spPr>
          <a:xfrm>
            <a:off x="7242706" y="1107658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algn="ctr"/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Socios de</a:t>
            </a:r>
          </a:p>
          <a:p>
            <a:pPr marL="11430" algn="ctr"/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Tecnología</a:t>
            </a:r>
          </a:p>
        </p:txBody>
      </p:sp>
      <p:sp>
        <p:nvSpPr>
          <p:cNvPr id="44" name="Google Shape;334;p23">
            <a:extLst>
              <a:ext uri="{FF2B5EF4-FFF2-40B4-BE49-F238E27FC236}">
                <a16:creationId xmlns:a16="http://schemas.microsoft.com/office/drawing/2014/main" id="{CF16EB43-6D1D-714C-B9A3-B4EA1D3D90ED}"/>
              </a:ext>
            </a:extLst>
          </p:cNvPr>
          <p:cNvSpPr/>
          <p:nvPr/>
        </p:nvSpPr>
        <p:spPr>
          <a:xfrm>
            <a:off x="7242706" y="1682208"/>
            <a:ext cx="1571097" cy="3263789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Proveen la tecnología y las capacidades técnicas necesarias para el desarrollo de productos o servicios.</a:t>
            </a:r>
          </a:p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PE" sz="12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Una empresa de telecomunicaciones puede asociarse con proveedores de tecnología para implementar </a:t>
            </a:r>
            <a:b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</a:b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redes 5G.</a:t>
            </a:r>
          </a:p>
        </p:txBody>
      </p:sp>
      <p:grpSp>
        <p:nvGrpSpPr>
          <p:cNvPr id="45" name="Agrupar 4">
            <a:extLst>
              <a:ext uri="{FF2B5EF4-FFF2-40B4-BE49-F238E27FC236}">
                <a16:creationId xmlns:a16="http://schemas.microsoft.com/office/drawing/2014/main" id="{D7911813-22D8-744F-A546-4349ECB69CEB}"/>
              </a:ext>
            </a:extLst>
          </p:cNvPr>
          <p:cNvGrpSpPr/>
          <p:nvPr/>
        </p:nvGrpSpPr>
        <p:grpSpPr>
          <a:xfrm>
            <a:off x="7027791" y="1156287"/>
            <a:ext cx="459474" cy="403823"/>
            <a:chOff x="5892512" y="2805541"/>
            <a:chExt cx="459474" cy="403823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3292CD7-F30A-D74F-9357-A9B8DDE1B10C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EB686F3-B56C-3941-B9B2-DCA903377107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8" name="Triángulo 47">
              <a:extLst>
                <a:ext uri="{FF2B5EF4-FFF2-40B4-BE49-F238E27FC236}">
                  <a16:creationId xmlns:a16="http://schemas.microsoft.com/office/drawing/2014/main" id="{BCE92644-FB40-5142-9732-E902D94816FB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37" name="Google Shape;332;p23">
            <a:extLst>
              <a:ext uri="{FF2B5EF4-FFF2-40B4-BE49-F238E27FC236}">
                <a16:creationId xmlns:a16="http://schemas.microsoft.com/office/drawing/2014/main" id="{9079612F-D874-FF47-8414-830598E6B930}"/>
              </a:ext>
            </a:extLst>
          </p:cNvPr>
          <p:cNvSpPr/>
          <p:nvPr/>
        </p:nvSpPr>
        <p:spPr>
          <a:xfrm>
            <a:off x="5574772" y="1107658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algn="ctr"/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Socios de </a:t>
            </a:r>
            <a:b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Co-creación</a:t>
            </a:r>
          </a:p>
        </p:txBody>
      </p:sp>
      <p:sp>
        <p:nvSpPr>
          <p:cNvPr id="38" name="Google Shape;334;p23">
            <a:extLst>
              <a:ext uri="{FF2B5EF4-FFF2-40B4-BE49-F238E27FC236}">
                <a16:creationId xmlns:a16="http://schemas.microsoft.com/office/drawing/2014/main" id="{7C8D8DF2-0019-5846-B502-204F0EF5EB62}"/>
              </a:ext>
            </a:extLst>
          </p:cNvPr>
          <p:cNvSpPr/>
          <p:nvPr/>
        </p:nvSpPr>
        <p:spPr>
          <a:xfrm>
            <a:off x="5574772" y="1682208"/>
            <a:ext cx="1571097" cy="3263789"/>
          </a:xfrm>
          <a:prstGeom prst="roundRect">
            <a:avLst>
              <a:gd name="adj" fmla="val 2748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Colaboradores que participan en el desarrollo conjunto de productos o servicios.</a:t>
            </a: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Una empresa de moda puede colaborar con diseñadores independientes para lanzar una nueva línea de ropa.</a:t>
            </a:r>
          </a:p>
        </p:txBody>
      </p:sp>
      <p:grpSp>
        <p:nvGrpSpPr>
          <p:cNvPr id="39" name="Agrupar 4">
            <a:extLst>
              <a:ext uri="{FF2B5EF4-FFF2-40B4-BE49-F238E27FC236}">
                <a16:creationId xmlns:a16="http://schemas.microsoft.com/office/drawing/2014/main" id="{67A79D0E-C1D5-A043-B094-B9EE831C6F8F}"/>
              </a:ext>
            </a:extLst>
          </p:cNvPr>
          <p:cNvGrpSpPr/>
          <p:nvPr/>
        </p:nvGrpSpPr>
        <p:grpSpPr>
          <a:xfrm>
            <a:off x="5359857" y="1156287"/>
            <a:ext cx="459474" cy="403823"/>
            <a:chOff x="5892512" y="2805541"/>
            <a:chExt cx="459474" cy="403823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FE4D44FD-7F26-F14B-810E-E0090F5CDFE1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9179F962-41FF-9441-A6EA-AEF51EBD4F7A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2" name="Triángulo 41">
              <a:extLst>
                <a:ext uri="{FF2B5EF4-FFF2-40B4-BE49-F238E27FC236}">
                  <a16:creationId xmlns:a16="http://schemas.microsoft.com/office/drawing/2014/main" id="{1DDC1FDB-834E-FC4F-8D28-9D943FA36026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31" name="Google Shape;332;p23">
            <a:extLst>
              <a:ext uri="{FF2B5EF4-FFF2-40B4-BE49-F238E27FC236}">
                <a16:creationId xmlns:a16="http://schemas.microsoft.com/office/drawing/2014/main" id="{3BF89A75-6097-6440-8574-FEC2E6183ECE}"/>
              </a:ext>
            </a:extLst>
          </p:cNvPr>
          <p:cNvSpPr/>
          <p:nvPr/>
        </p:nvSpPr>
        <p:spPr>
          <a:xfrm>
            <a:off x="3906838" y="1107658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algn="ctr"/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Distribuidores</a:t>
            </a:r>
          </a:p>
        </p:txBody>
      </p:sp>
      <p:sp>
        <p:nvSpPr>
          <p:cNvPr id="32" name="Google Shape;334;p23">
            <a:extLst>
              <a:ext uri="{FF2B5EF4-FFF2-40B4-BE49-F238E27FC236}">
                <a16:creationId xmlns:a16="http://schemas.microsoft.com/office/drawing/2014/main" id="{000DD100-FE19-5046-BAA1-7DA77F744E50}"/>
              </a:ext>
            </a:extLst>
          </p:cNvPr>
          <p:cNvSpPr/>
          <p:nvPr/>
        </p:nvSpPr>
        <p:spPr>
          <a:xfrm>
            <a:off x="3906838" y="1682208"/>
            <a:ext cx="1571097" cy="3263789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Entidades que ayudan a llevar los productos o servicios al mercado y a los clientes finales.</a:t>
            </a:r>
          </a:p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PE" sz="12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Un productor de alimentos puede colaborar con cadenas de supermercados para distribuir sus productos.</a:t>
            </a:r>
          </a:p>
        </p:txBody>
      </p:sp>
      <p:grpSp>
        <p:nvGrpSpPr>
          <p:cNvPr id="33" name="Agrupar 4">
            <a:extLst>
              <a:ext uri="{FF2B5EF4-FFF2-40B4-BE49-F238E27FC236}">
                <a16:creationId xmlns:a16="http://schemas.microsoft.com/office/drawing/2014/main" id="{6418C00C-9731-8F42-8627-D721E2A6909C}"/>
              </a:ext>
            </a:extLst>
          </p:cNvPr>
          <p:cNvGrpSpPr/>
          <p:nvPr/>
        </p:nvGrpSpPr>
        <p:grpSpPr>
          <a:xfrm>
            <a:off x="3691923" y="1156287"/>
            <a:ext cx="459474" cy="403823"/>
            <a:chOff x="5892512" y="2805541"/>
            <a:chExt cx="459474" cy="403823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A9BE3C2D-1FEF-874B-9D03-BC272113FC26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E32FFBF0-918D-534D-940B-B134C9915EF4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6" name="Triángulo 35">
              <a:extLst>
                <a:ext uri="{FF2B5EF4-FFF2-40B4-BE49-F238E27FC236}">
                  <a16:creationId xmlns:a16="http://schemas.microsoft.com/office/drawing/2014/main" id="{43A91930-ED85-F34D-A1F0-0AF6AD7B4C95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5" name="Google Shape;332;p23">
            <a:extLst>
              <a:ext uri="{FF2B5EF4-FFF2-40B4-BE49-F238E27FC236}">
                <a16:creationId xmlns:a16="http://schemas.microsoft.com/office/drawing/2014/main" id="{723F8501-4BED-E74F-B4EB-A5C009BFE7C8}"/>
              </a:ext>
            </a:extLst>
          </p:cNvPr>
          <p:cNvSpPr/>
          <p:nvPr/>
        </p:nvSpPr>
        <p:spPr>
          <a:xfrm>
            <a:off x="2205038" y="1107658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algn="ctr"/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Socios </a:t>
            </a:r>
            <a:b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estratégicos</a:t>
            </a:r>
          </a:p>
        </p:txBody>
      </p:sp>
      <p:sp>
        <p:nvSpPr>
          <p:cNvPr id="26" name="Google Shape;334;p23">
            <a:extLst>
              <a:ext uri="{FF2B5EF4-FFF2-40B4-BE49-F238E27FC236}">
                <a16:creationId xmlns:a16="http://schemas.microsoft.com/office/drawing/2014/main" id="{E889DD96-7462-DD45-93F3-7EED06C5A62F}"/>
              </a:ext>
            </a:extLst>
          </p:cNvPr>
          <p:cNvSpPr/>
          <p:nvPr/>
        </p:nvSpPr>
        <p:spPr>
          <a:xfrm>
            <a:off x="2205038" y="1682208"/>
            <a:ext cx="1571097" cy="3263789"/>
          </a:xfrm>
          <a:prstGeom prst="roundRect">
            <a:avLst>
              <a:gd name="adj" fmla="val 2748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Empresas con las que se forma una alianza estratégica para lograr objetivos comunes, compartiendo recursos y conocimientos.</a:t>
            </a: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Una empresa de tecnología puede aliarse con una empresa de software para desarrollar conjuntamente nuevos productos.</a:t>
            </a:r>
          </a:p>
        </p:txBody>
      </p:sp>
      <p:grpSp>
        <p:nvGrpSpPr>
          <p:cNvPr id="27" name="Agrupar 4">
            <a:extLst>
              <a:ext uri="{FF2B5EF4-FFF2-40B4-BE49-F238E27FC236}">
                <a16:creationId xmlns:a16="http://schemas.microsoft.com/office/drawing/2014/main" id="{69571120-A144-AC42-B743-839990527E2C}"/>
              </a:ext>
            </a:extLst>
          </p:cNvPr>
          <p:cNvGrpSpPr/>
          <p:nvPr/>
        </p:nvGrpSpPr>
        <p:grpSpPr>
          <a:xfrm>
            <a:off x="1990123" y="1156287"/>
            <a:ext cx="459474" cy="403823"/>
            <a:chOff x="5892512" y="2805541"/>
            <a:chExt cx="459474" cy="403823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276863C7-E134-614C-887D-9635BAAD82E0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73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29C64AD-5F68-9D42-8E49-20455FA56F63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C7C4B204-7CAC-BB4A-9780-808679AE8189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10569F62-5F47-4E47-9A98-C89DB409637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SOCIOS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332;p23">
            <a:extLst>
              <a:ext uri="{FF2B5EF4-FFF2-40B4-BE49-F238E27FC236}">
                <a16:creationId xmlns:a16="http://schemas.microsoft.com/office/drawing/2014/main" id="{F3D96BCD-6EE4-AA44-9651-2E609039838F}"/>
              </a:ext>
            </a:extLst>
          </p:cNvPr>
          <p:cNvSpPr/>
          <p:nvPr/>
        </p:nvSpPr>
        <p:spPr>
          <a:xfrm>
            <a:off x="503238" y="1107658"/>
            <a:ext cx="1571097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algn="ctr"/>
            <a:r>
              <a:rPr lang="es-ES_tradnl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Proveedores</a:t>
            </a:r>
          </a:p>
        </p:txBody>
      </p:sp>
      <p:sp>
        <p:nvSpPr>
          <p:cNvPr id="15" name="Google Shape;334;p23">
            <a:extLst>
              <a:ext uri="{FF2B5EF4-FFF2-40B4-BE49-F238E27FC236}">
                <a16:creationId xmlns:a16="http://schemas.microsoft.com/office/drawing/2014/main" id="{B946B505-21EF-C141-A263-13D343B753F4}"/>
              </a:ext>
            </a:extLst>
          </p:cNvPr>
          <p:cNvSpPr/>
          <p:nvPr/>
        </p:nvSpPr>
        <p:spPr>
          <a:xfrm>
            <a:off x="503238" y="1682208"/>
            <a:ext cx="1571097" cy="3263789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solidFill>
              <a:srgbClr val="DDEEC7"/>
            </a:solidFill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Proveen los materiales, componentes, y servicios necesarios para la producción de bienes o servicios.</a:t>
            </a:r>
          </a:p>
          <a:p>
            <a:pPr marL="9525" lvl="0" defTabSz="457200">
              <a:spcAft>
                <a:spcPts val="600"/>
              </a:spcAft>
              <a:buClr>
                <a:srgbClr val="EE4639"/>
              </a:buClr>
              <a:buSzPct val="100000"/>
              <a:tabLst>
                <a:tab pos="3228975" algn="l"/>
              </a:tabLst>
            </a:pPr>
            <a:r>
              <a:rPr lang="es-PE" sz="12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Ejemplo: </a:t>
            </a: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Un fabricante de automóviles puede tener socios clave que le suministran piezas específicas, como motores o sistemas electrónicos.</a:t>
            </a:r>
          </a:p>
        </p:txBody>
      </p:sp>
      <p:grpSp>
        <p:nvGrpSpPr>
          <p:cNvPr id="16" name="Agrupar 4">
            <a:extLst>
              <a:ext uri="{FF2B5EF4-FFF2-40B4-BE49-F238E27FC236}">
                <a16:creationId xmlns:a16="http://schemas.microsoft.com/office/drawing/2014/main" id="{F9177DCB-FF29-9345-A6DE-BBCEB8EA8F16}"/>
              </a:ext>
            </a:extLst>
          </p:cNvPr>
          <p:cNvGrpSpPr/>
          <p:nvPr/>
        </p:nvGrpSpPr>
        <p:grpSpPr>
          <a:xfrm>
            <a:off x="288323" y="1156287"/>
            <a:ext cx="459474" cy="403823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FC9043-D08F-CC47-904D-CC22FC2E5DF6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31CB3BC-B4F9-F047-AA08-B9868CE4AAA5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54DBF693-E7EF-0E4F-BB2D-921A0BDACEBF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1DD89B-9D06-464D-BA69-AF93D308A2A3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ED25AB-1995-1E41-9562-1A1E62FA8485}"/>
              </a:ext>
            </a:extLst>
          </p:cNvPr>
          <p:cNvSpPr txBox="1"/>
          <p:nvPr/>
        </p:nvSpPr>
        <p:spPr>
          <a:xfrm>
            <a:off x="1008063" y="3169972"/>
            <a:ext cx="414813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ESTRUCTURA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DE COSTOS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23E2ED-6D09-D04A-A398-CF4140DE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0C08E9-4622-67D7-5485-22F16A5A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5" y="1225309"/>
            <a:ext cx="6316681" cy="2828806"/>
          </a:xfrm>
          <a:prstGeom prst="rect">
            <a:avLst/>
          </a:prstGeom>
        </p:spPr>
      </p:pic>
      <p:sp>
        <p:nvSpPr>
          <p:cNvPr id="247" name="Google Shape;247;p22"/>
          <p:cNvSpPr txBox="1"/>
          <p:nvPr/>
        </p:nvSpPr>
        <p:spPr>
          <a:xfrm>
            <a:off x="491100" y="4283453"/>
            <a:ext cx="81845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conocer esta información, nos permitirá también saber cuál debería ser nuestro punto de equilibrio y establecer un precio coherente.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095233-8DEB-A24B-96F4-C3591D37BF9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ESTRUCTURA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EDF2575-2A94-484B-96B8-EA810088592A}"/>
              </a:ext>
            </a:extLst>
          </p:cNvPr>
          <p:cNvSpPr/>
          <p:nvPr/>
        </p:nvSpPr>
        <p:spPr>
          <a:xfrm>
            <a:off x="793981" y="912813"/>
            <a:ext cx="268895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los principales generadores de costos?</a:t>
            </a:r>
            <a:endParaRPr lang="es-PE" sz="150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CF3EFD2-B384-1845-8368-D2493AE8D544}"/>
              </a:ext>
            </a:extLst>
          </p:cNvPr>
          <p:cNvCxnSpPr>
            <a:cxnSpLocks/>
          </p:cNvCxnSpPr>
          <p:nvPr/>
        </p:nvCxnSpPr>
        <p:spPr>
          <a:xfrm>
            <a:off x="579579" y="1115683"/>
            <a:ext cx="0" cy="396591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1C95A2-72E1-734E-929D-988AC9BA9359}"/>
              </a:ext>
            </a:extLst>
          </p:cNvPr>
          <p:cNvSpPr/>
          <p:nvPr/>
        </p:nvSpPr>
        <p:spPr>
          <a:xfrm>
            <a:off x="793981" y="1530111"/>
            <a:ext cx="268895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Costos Fijos y cuales son Variables?</a:t>
            </a:r>
            <a:endParaRPr lang="es-PE" sz="15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97253CC-8335-BE49-8614-464DCCEE2234}"/>
              </a:ext>
            </a:extLst>
          </p:cNvPr>
          <p:cNvSpPr/>
          <p:nvPr/>
        </p:nvSpPr>
        <p:spPr>
          <a:xfrm>
            <a:off x="793981" y="2225358"/>
            <a:ext cx="268895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los Recursos Clave más caros?</a:t>
            </a:r>
            <a:endParaRPr lang="es-PE" sz="1500" dirty="0"/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9B520FE1-6F37-6344-BAD1-BAEFAD0FB921}"/>
              </a:ext>
            </a:extLst>
          </p:cNvPr>
          <p:cNvSpPr/>
          <p:nvPr/>
        </p:nvSpPr>
        <p:spPr>
          <a:xfrm>
            <a:off x="503237" y="92258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4AA0E10-71EB-1141-AF46-ECC87F1F56F1}"/>
              </a:ext>
            </a:extLst>
          </p:cNvPr>
          <p:cNvCxnSpPr>
            <a:cxnSpLocks/>
          </p:cNvCxnSpPr>
          <p:nvPr/>
        </p:nvCxnSpPr>
        <p:spPr>
          <a:xfrm>
            <a:off x="579579" y="1746326"/>
            <a:ext cx="0" cy="45174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ás 13">
            <a:extLst>
              <a:ext uri="{FF2B5EF4-FFF2-40B4-BE49-F238E27FC236}">
                <a16:creationId xmlns:a16="http://schemas.microsoft.com/office/drawing/2014/main" id="{7B537FF3-D28E-B342-A675-1200E840A5E5}"/>
              </a:ext>
            </a:extLst>
          </p:cNvPr>
          <p:cNvSpPr/>
          <p:nvPr/>
        </p:nvSpPr>
        <p:spPr>
          <a:xfrm>
            <a:off x="503237" y="156357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BCFE440C-7067-9848-995C-F8EF5699E0AF}"/>
              </a:ext>
            </a:extLst>
          </p:cNvPr>
          <p:cNvSpPr/>
          <p:nvPr/>
        </p:nvSpPr>
        <p:spPr>
          <a:xfrm>
            <a:off x="503237" y="224793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0659417-3BAD-9444-86B0-4508D9836DE0}"/>
              </a:ext>
            </a:extLst>
          </p:cNvPr>
          <p:cNvSpPr/>
          <p:nvPr/>
        </p:nvSpPr>
        <p:spPr>
          <a:xfrm>
            <a:off x="793981" y="2841878"/>
            <a:ext cx="268895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las Actividades clave más caras?</a:t>
            </a:r>
            <a:endParaRPr lang="es-PE" sz="150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FC573FF-329F-BF44-B981-482B45C4217D}"/>
              </a:ext>
            </a:extLst>
          </p:cNvPr>
          <p:cNvCxnSpPr>
            <a:cxnSpLocks/>
          </p:cNvCxnSpPr>
          <p:nvPr/>
        </p:nvCxnSpPr>
        <p:spPr>
          <a:xfrm>
            <a:off x="579579" y="2413838"/>
            <a:ext cx="0" cy="45174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ás 17">
            <a:extLst>
              <a:ext uri="{FF2B5EF4-FFF2-40B4-BE49-F238E27FC236}">
                <a16:creationId xmlns:a16="http://schemas.microsoft.com/office/drawing/2014/main" id="{E72DAEAB-255B-E141-A35E-3A2976FBC7F8}"/>
              </a:ext>
            </a:extLst>
          </p:cNvPr>
          <p:cNvSpPr/>
          <p:nvPr/>
        </p:nvSpPr>
        <p:spPr>
          <a:xfrm>
            <a:off x="503237" y="291544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/>
        </p:nvSpPr>
        <p:spPr>
          <a:xfrm>
            <a:off x="503238" y="925615"/>
            <a:ext cx="717602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estructura de costos se refiere a la forma en que una empresa organiza y clasifica sus gastos.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 estructura es crucial para entender cómo se distribuyen los costos en la organización, lo cual impacta directamente en la rentabilidad y eficiencia operativa.</a:t>
            </a:r>
            <a:endParaRPr dirty="0"/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5738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Componentes de la estructura de costos: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72FE15-15B7-E14E-824B-8D768D30D2F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ESTRUCTURA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C267491-7588-414A-BA9A-77760D85D2C3}"/>
              </a:ext>
            </a:extLst>
          </p:cNvPr>
          <p:cNvGrpSpPr/>
          <p:nvPr/>
        </p:nvGrpSpPr>
        <p:grpSpPr>
          <a:xfrm>
            <a:off x="785007" y="3060048"/>
            <a:ext cx="7573986" cy="584655"/>
            <a:chOff x="1065213" y="3149145"/>
            <a:chExt cx="6676425" cy="515370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F1D794CE-D306-474E-ADEB-538D8AA1EF29}"/>
                </a:ext>
              </a:extLst>
            </p:cNvPr>
            <p:cNvSpPr/>
            <p:nvPr/>
          </p:nvSpPr>
          <p:spPr>
            <a:xfrm>
              <a:off x="4631584" y="3149145"/>
              <a:ext cx="1443968" cy="515370"/>
            </a:xfrm>
            <a:prstGeom prst="roundRect">
              <a:avLst>
                <a:gd name="adj" fmla="val 16589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</a:t>
              </a:r>
              <a:b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directos</a:t>
              </a: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4FB19A88-85F0-5349-BC0A-88CB2D24FDF3}"/>
                </a:ext>
              </a:extLst>
            </p:cNvPr>
            <p:cNvGrpSpPr/>
            <p:nvPr/>
          </p:nvGrpSpPr>
          <p:grpSpPr>
            <a:xfrm>
              <a:off x="4453134" y="3225606"/>
              <a:ext cx="379568" cy="333595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038E32A-0F44-2A4B-B0E0-9F4D7D042A0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B34731D3-BC1C-1047-BA5C-3169F6F6E291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B989307E-CF67-DB4F-9E30-78C85576B99C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7104BCB5-1A38-8D4E-8C6F-D303276F9A40}"/>
                </a:ext>
              </a:extLst>
            </p:cNvPr>
            <p:cNvSpPr/>
            <p:nvPr/>
          </p:nvSpPr>
          <p:spPr>
            <a:xfrm>
              <a:off x="2951642" y="3149145"/>
              <a:ext cx="1443968" cy="515370"/>
            </a:xfrm>
            <a:prstGeom prst="roundRect">
              <a:avLst>
                <a:gd name="adj" fmla="val 16589"/>
              </a:avLst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</a:t>
              </a:r>
              <a:b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variables</a:t>
              </a:r>
              <a:endParaRPr lang="es-PE" sz="1200" dirty="0"/>
            </a:p>
          </p:txBody>
        </p:sp>
        <p:grpSp>
          <p:nvGrpSpPr>
            <p:cNvPr id="13" name="Agrupar 14">
              <a:extLst>
                <a:ext uri="{FF2B5EF4-FFF2-40B4-BE49-F238E27FC236}">
                  <a16:creationId xmlns:a16="http://schemas.microsoft.com/office/drawing/2014/main" id="{21559B68-C048-2B48-940E-E7321B77A116}"/>
                </a:ext>
              </a:extLst>
            </p:cNvPr>
            <p:cNvGrpSpPr/>
            <p:nvPr/>
          </p:nvGrpSpPr>
          <p:grpSpPr>
            <a:xfrm>
              <a:off x="2773192" y="3225606"/>
              <a:ext cx="379568" cy="333595"/>
              <a:chOff x="5892512" y="2805541"/>
              <a:chExt cx="459474" cy="403823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CF86C200-9FDA-1643-AEE6-9DCD3365566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AF88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131E8195-1C65-3B48-94F8-3E0808E3F13F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Triángulo 15">
                <a:extLst>
                  <a:ext uri="{FF2B5EF4-FFF2-40B4-BE49-F238E27FC236}">
                    <a16:creationId xmlns:a16="http://schemas.microsoft.com/office/drawing/2014/main" id="{82B253BA-117F-3241-98CA-EB8305D794DF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DC2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21BAD731-0FAB-7944-97BF-F0E1F4797915}"/>
                </a:ext>
              </a:extLst>
            </p:cNvPr>
            <p:cNvSpPr/>
            <p:nvPr/>
          </p:nvSpPr>
          <p:spPr>
            <a:xfrm>
              <a:off x="1243663" y="3149145"/>
              <a:ext cx="1443968" cy="515370"/>
            </a:xfrm>
            <a:prstGeom prst="roundRect">
              <a:avLst>
                <a:gd name="adj" fmla="val 16589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</a:t>
              </a:r>
              <a:b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fijos</a:t>
              </a:r>
              <a:endParaRPr lang="es-PE" sz="1200" dirty="0"/>
            </a:p>
          </p:txBody>
        </p:sp>
        <p:grpSp>
          <p:nvGrpSpPr>
            <p:cNvPr id="18" name="Agrupar 14">
              <a:extLst>
                <a:ext uri="{FF2B5EF4-FFF2-40B4-BE49-F238E27FC236}">
                  <a16:creationId xmlns:a16="http://schemas.microsoft.com/office/drawing/2014/main" id="{1E4E6595-3064-324D-B3D7-9681E4220FFA}"/>
                </a:ext>
              </a:extLst>
            </p:cNvPr>
            <p:cNvGrpSpPr/>
            <p:nvPr/>
          </p:nvGrpSpPr>
          <p:grpSpPr>
            <a:xfrm>
              <a:off x="1065213" y="3225606"/>
              <a:ext cx="379568" cy="333595"/>
              <a:chOff x="5892512" y="2805541"/>
              <a:chExt cx="459474" cy="403823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EAB1DE4D-5D6E-9141-AE8D-717F73A63390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C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3BE96236-DBAA-0C4A-BD3D-1A2573702CAE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Triángulo 20">
                <a:extLst>
                  <a:ext uri="{FF2B5EF4-FFF2-40B4-BE49-F238E27FC236}">
                    <a16:creationId xmlns:a16="http://schemas.microsoft.com/office/drawing/2014/main" id="{F9826C23-45AD-AA49-AA2B-A7E49B344B3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A56DC9CA-853B-C64D-BBB1-2B872CFABF76}"/>
                </a:ext>
              </a:extLst>
            </p:cNvPr>
            <p:cNvSpPr/>
            <p:nvPr/>
          </p:nvSpPr>
          <p:spPr>
            <a:xfrm>
              <a:off x="6297670" y="3149145"/>
              <a:ext cx="1443968" cy="515370"/>
            </a:xfrm>
            <a:prstGeom prst="roundRect">
              <a:avLst>
                <a:gd name="adj" fmla="val 16589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Costos </a:t>
              </a:r>
              <a:b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PE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indirectos</a:t>
              </a:r>
              <a:endParaRPr lang="es-PE" sz="1200" dirty="0"/>
            </a:p>
          </p:txBody>
        </p:sp>
        <p:grpSp>
          <p:nvGrpSpPr>
            <p:cNvPr id="23" name="Agrupar 14">
              <a:extLst>
                <a:ext uri="{FF2B5EF4-FFF2-40B4-BE49-F238E27FC236}">
                  <a16:creationId xmlns:a16="http://schemas.microsoft.com/office/drawing/2014/main" id="{DDFB98C2-0E14-A84B-AAD0-42A238945DF1}"/>
                </a:ext>
              </a:extLst>
            </p:cNvPr>
            <p:cNvGrpSpPr/>
            <p:nvPr/>
          </p:nvGrpSpPr>
          <p:grpSpPr>
            <a:xfrm>
              <a:off x="6119220" y="3225606"/>
              <a:ext cx="379568" cy="333595"/>
              <a:chOff x="5892512" y="2805541"/>
              <a:chExt cx="459474" cy="403823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230E91A6-7181-3047-B151-C98573EF432D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A8F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E75FE1A8-2CD0-3843-98EC-65E4B5ADA9A0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Triángulo 25">
                <a:extLst>
                  <a:ext uri="{FF2B5EF4-FFF2-40B4-BE49-F238E27FC236}">
                    <a16:creationId xmlns:a16="http://schemas.microsoft.com/office/drawing/2014/main" id="{A1CD4130-DBB1-514F-BF3C-013D7A41785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92C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>
            <a:extLst>
              <a:ext uri="{FF2B5EF4-FFF2-40B4-BE49-F238E27FC236}">
                <a16:creationId xmlns:a16="http://schemas.microsoft.com/office/drawing/2014/main" id="{A5E1B1DB-A3A0-FD45-AB55-456648D6BA9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ESTRUCTURA DE COSTOS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332;p23">
            <a:extLst>
              <a:ext uri="{FF2B5EF4-FFF2-40B4-BE49-F238E27FC236}">
                <a16:creationId xmlns:a16="http://schemas.microsoft.com/office/drawing/2014/main" id="{D60D6A1D-8519-5E45-9200-1961D2247DB1}"/>
              </a:ext>
            </a:extLst>
          </p:cNvPr>
          <p:cNvSpPr/>
          <p:nvPr/>
        </p:nvSpPr>
        <p:spPr>
          <a:xfrm>
            <a:off x="6741615" y="1266089"/>
            <a:ext cx="1884362" cy="501005"/>
          </a:xfrm>
          <a:prstGeom prst="roundRect">
            <a:avLst>
              <a:gd name="adj" fmla="val 18326"/>
            </a:avLst>
          </a:prstGeom>
          <a:solidFill>
            <a:srgbClr val="92C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buSzPts val="1800"/>
              <a:buFont typeface="Arial"/>
              <a:buNone/>
            </a:pPr>
            <a:r>
              <a:rPr lang="es-PE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Costos indirectos</a:t>
            </a:r>
          </a:p>
        </p:txBody>
      </p:sp>
      <p:sp>
        <p:nvSpPr>
          <p:cNvPr id="29" name="Google Shape;334;p23">
            <a:extLst>
              <a:ext uri="{FF2B5EF4-FFF2-40B4-BE49-F238E27FC236}">
                <a16:creationId xmlns:a16="http://schemas.microsoft.com/office/drawing/2014/main" id="{A8D65682-9438-3740-8270-6B7511969D1E}"/>
              </a:ext>
            </a:extLst>
          </p:cNvPr>
          <p:cNvSpPr/>
          <p:nvPr/>
        </p:nvSpPr>
        <p:spPr>
          <a:xfrm>
            <a:off x="6741615" y="1840640"/>
            <a:ext cx="1884362" cy="2857400"/>
          </a:xfrm>
          <a:prstGeom prst="roundRect">
            <a:avLst>
              <a:gd name="adj" fmla="val 2748"/>
            </a:avLst>
          </a:prstGeom>
          <a:solidFill>
            <a:srgbClr val="DDEEC7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Son los costos que no pueden ser directamente atribuidos a un solo producto o servicio, y se distribuyen entre varios.</a:t>
            </a: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b="1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Ejemplos: </a:t>
            </a:r>
            <a:r>
              <a:rPr lang="es-PE" sz="1200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Gastos generales de fábrica, sueldos de supervisores, mantenimiento de equipos.</a:t>
            </a:r>
          </a:p>
        </p:txBody>
      </p:sp>
      <p:grpSp>
        <p:nvGrpSpPr>
          <p:cNvPr id="30" name="Agrupar 4">
            <a:extLst>
              <a:ext uri="{FF2B5EF4-FFF2-40B4-BE49-F238E27FC236}">
                <a16:creationId xmlns:a16="http://schemas.microsoft.com/office/drawing/2014/main" id="{461BBE34-4798-EC49-8B42-8AC97FD822F8}"/>
              </a:ext>
            </a:extLst>
          </p:cNvPr>
          <p:cNvGrpSpPr/>
          <p:nvPr/>
        </p:nvGrpSpPr>
        <p:grpSpPr>
          <a:xfrm>
            <a:off x="6526700" y="1314718"/>
            <a:ext cx="459474" cy="403823"/>
            <a:chOff x="5892512" y="2805541"/>
            <a:chExt cx="459474" cy="403823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14F10CA-FACA-4445-88B6-CE7650216F8F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B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0A98EC5-3A19-FB44-9797-0595CDD1462E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3" name="Triángulo 32">
              <a:extLst>
                <a:ext uri="{FF2B5EF4-FFF2-40B4-BE49-F238E27FC236}">
                  <a16:creationId xmlns:a16="http://schemas.microsoft.com/office/drawing/2014/main" id="{FF41B59B-C8CB-084B-AE51-F97A4DAF89A6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34" name="Google Shape;332;p23">
            <a:extLst>
              <a:ext uri="{FF2B5EF4-FFF2-40B4-BE49-F238E27FC236}">
                <a16:creationId xmlns:a16="http://schemas.microsoft.com/office/drawing/2014/main" id="{AF9CCBBE-95D1-1D4E-ABA7-E8EBD705D543}"/>
              </a:ext>
            </a:extLst>
          </p:cNvPr>
          <p:cNvSpPr/>
          <p:nvPr/>
        </p:nvSpPr>
        <p:spPr>
          <a:xfrm>
            <a:off x="4743481" y="1266089"/>
            <a:ext cx="1884362" cy="501005"/>
          </a:xfrm>
          <a:prstGeom prst="roundRect">
            <a:avLst>
              <a:gd name="adj" fmla="val 18326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buSzPts val="1800"/>
              <a:buFont typeface="Arial"/>
              <a:buNone/>
            </a:pPr>
            <a:r>
              <a:rPr lang="es-PE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Costos directos</a:t>
            </a:r>
          </a:p>
        </p:txBody>
      </p:sp>
      <p:sp>
        <p:nvSpPr>
          <p:cNvPr id="35" name="Google Shape;334;p23">
            <a:extLst>
              <a:ext uri="{FF2B5EF4-FFF2-40B4-BE49-F238E27FC236}">
                <a16:creationId xmlns:a16="http://schemas.microsoft.com/office/drawing/2014/main" id="{39D86F6F-E40C-6D45-848A-5D06BC6E543D}"/>
              </a:ext>
            </a:extLst>
          </p:cNvPr>
          <p:cNvSpPr/>
          <p:nvPr/>
        </p:nvSpPr>
        <p:spPr>
          <a:xfrm>
            <a:off x="4743481" y="1840640"/>
            <a:ext cx="1884362" cy="2857400"/>
          </a:xfrm>
          <a:prstGeom prst="roundRect">
            <a:avLst>
              <a:gd name="adj" fmla="val 2748"/>
            </a:avLst>
          </a:prstGeom>
          <a:solidFill>
            <a:srgbClr val="FFD8D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Son los costos que pueden ser directamente atribuidos a la producción de un bien o servicio específico.</a:t>
            </a: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b="1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Ejemplos: </a:t>
            </a:r>
            <a:r>
              <a:rPr lang="es-PE" sz="1200" dirty="0">
                <a:solidFill>
                  <a:srgbClr val="262626"/>
                </a:solidFill>
                <a:latin typeface="Calibri"/>
                <a:ea typeface="+mn-ea"/>
                <a:cs typeface="Calibri"/>
                <a:sym typeface="Calibri"/>
              </a:rPr>
              <a:t>Costos de materiales directos, mano de obra directa.</a:t>
            </a:r>
          </a:p>
        </p:txBody>
      </p:sp>
      <p:grpSp>
        <p:nvGrpSpPr>
          <p:cNvPr id="36" name="Agrupar 4">
            <a:extLst>
              <a:ext uri="{FF2B5EF4-FFF2-40B4-BE49-F238E27FC236}">
                <a16:creationId xmlns:a16="http://schemas.microsoft.com/office/drawing/2014/main" id="{5FFF2E92-03F5-CA45-A04A-1D8A769994B9}"/>
              </a:ext>
            </a:extLst>
          </p:cNvPr>
          <p:cNvGrpSpPr/>
          <p:nvPr/>
        </p:nvGrpSpPr>
        <p:grpSpPr>
          <a:xfrm>
            <a:off x="4528566" y="1314718"/>
            <a:ext cx="459474" cy="403823"/>
            <a:chOff x="5892512" y="2805541"/>
            <a:chExt cx="459474" cy="403823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84A77821-979A-0547-BF72-2CFEB8FB6229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79AAC6F-B7B4-084C-AFBB-0F2AA7138B10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39" name="Triángulo 38">
              <a:extLst>
                <a:ext uri="{FF2B5EF4-FFF2-40B4-BE49-F238E27FC236}">
                  <a16:creationId xmlns:a16="http://schemas.microsoft.com/office/drawing/2014/main" id="{094C0DDB-984E-7D43-A6E1-66979F97C114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40" name="Google Shape;332;p23">
            <a:extLst>
              <a:ext uri="{FF2B5EF4-FFF2-40B4-BE49-F238E27FC236}">
                <a16:creationId xmlns:a16="http://schemas.microsoft.com/office/drawing/2014/main" id="{0428A30B-4C99-8E4E-BB1F-17977613EB4F}"/>
              </a:ext>
            </a:extLst>
          </p:cNvPr>
          <p:cNvSpPr/>
          <p:nvPr/>
        </p:nvSpPr>
        <p:spPr>
          <a:xfrm>
            <a:off x="2703014" y="1266089"/>
            <a:ext cx="1884362" cy="501005"/>
          </a:xfrm>
          <a:prstGeom prst="roundRect">
            <a:avLst>
              <a:gd name="adj" fmla="val 18326"/>
            </a:avLst>
          </a:prstGeom>
          <a:solidFill>
            <a:srgbClr val="FEC2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buSzPts val="1800"/>
              <a:buFont typeface="Arial"/>
              <a:buNone/>
            </a:pPr>
            <a:r>
              <a:rPr lang="es-PE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Costos variables</a:t>
            </a:r>
          </a:p>
        </p:txBody>
      </p:sp>
      <p:sp>
        <p:nvSpPr>
          <p:cNvPr id="41" name="Google Shape;334;p23">
            <a:extLst>
              <a:ext uri="{FF2B5EF4-FFF2-40B4-BE49-F238E27FC236}">
                <a16:creationId xmlns:a16="http://schemas.microsoft.com/office/drawing/2014/main" id="{039F59F3-8E6B-F84E-8994-3055844A729C}"/>
              </a:ext>
            </a:extLst>
          </p:cNvPr>
          <p:cNvSpPr/>
          <p:nvPr/>
        </p:nvSpPr>
        <p:spPr>
          <a:xfrm>
            <a:off x="2703014" y="1840640"/>
            <a:ext cx="1884362" cy="2857400"/>
          </a:xfrm>
          <a:prstGeom prst="roundRect">
            <a:avLst>
              <a:gd name="adj" fmla="val 2748"/>
            </a:avLst>
          </a:prstGeom>
          <a:solidFill>
            <a:srgbClr val="FFEDBF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Son los costos que cambian directamente con el nivel de producción o ventas. Aumentan o disminuyen proporcionalmente al volumen de actividad.</a:t>
            </a: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b="1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Ejemplos: </a:t>
            </a:r>
            <a:r>
              <a:rPr lang="es-PE" sz="1200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Materias primas, comisiones de ventas, costos de transporte, consumo de energía en producción.</a:t>
            </a:r>
          </a:p>
        </p:txBody>
      </p:sp>
      <p:grpSp>
        <p:nvGrpSpPr>
          <p:cNvPr id="42" name="Agrupar 4">
            <a:extLst>
              <a:ext uri="{FF2B5EF4-FFF2-40B4-BE49-F238E27FC236}">
                <a16:creationId xmlns:a16="http://schemas.microsoft.com/office/drawing/2014/main" id="{C4905139-C127-274F-AEE4-58A3F9A928B5}"/>
              </a:ext>
            </a:extLst>
          </p:cNvPr>
          <p:cNvGrpSpPr/>
          <p:nvPr/>
        </p:nvGrpSpPr>
        <p:grpSpPr>
          <a:xfrm>
            <a:off x="2488099" y="1314718"/>
            <a:ext cx="459474" cy="403823"/>
            <a:chOff x="5892512" y="2805541"/>
            <a:chExt cx="459474" cy="403823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943C287-2A64-4743-9534-822C746F9B15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AF8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C100451-43F7-A44E-8942-AA5FF9C485C3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45" name="Triángulo 44">
              <a:extLst>
                <a:ext uri="{FF2B5EF4-FFF2-40B4-BE49-F238E27FC236}">
                  <a16:creationId xmlns:a16="http://schemas.microsoft.com/office/drawing/2014/main" id="{A3423FF5-B41A-0940-B574-9559B9E0054B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EC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46" name="Google Shape;332;p23">
            <a:extLst>
              <a:ext uri="{FF2B5EF4-FFF2-40B4-BE49-F238E27FC236}">
                <a16:creationId xmlns:a16="http://schemas.microsoft.com/office/drawing/2014/main" id="{BDADB483-84E5-9647-982E-7FB8BD08A36F}"/>
              </a:ext>
            </a:extLst>
          </p:cNvPr>
          <p:cNvSpPr/>
          <p:nvPr/>
        </p:nvSpPr>
        <p:spPr>
          <a:xfrm>
            <a:off x="704880" y="1266089"/>
            <a:ext cx="1884362" cy="501005"/>
          </a:xfrm>
          <a:prstGeom prst="roundRect">
            <a:avLst>
              <a:gd name="adj" fmla="val 18326"/>
            </a:avLst>
          </a:prstGeom>
          <a:solidFill>
            <a:srgbClr val="FE78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" lvl="0" indent="0" algn="ctr">
              <a:buSzPts val="1800"/>
              <a:buFont typeface="Arial"/>
              <a:buNone/>
            </a:pPr>
            <a:r>
              <a:rPr lang="es-PE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Costos fijos</a:t>
            </a:r>
          </a:p>
        </p:txBody>
      </p:sp>
      <p:sp>
        <p:nvSpPr>
          <p:cNvPr id="47" name="Google Shape;334;p23">
            <a:extLst>
              <a:ext uri="{FF2B5EF4-FFF2-40B4-BE49-F238E27FC236}">
                <a16:creationId xmlns:a16="http://schemas.microsoft.com/office/drawing/2014/main" id="{E57E43FE-003A-D748-A24C-FEB3C5DDF20D}"/>
              </a:ext>
            </a:extLst>
          </p:cNvPr>
          <p:cNvSpPr/>
          <p:nvPr/>
        </p:nvSpPr>
        <p:spPr>
          <a:xfrm>
            <a:off x="704880" y="1840640"/>
            <a:ext cx="1884362" cy="2857400"/>
          </a:xfrm>
          <a:prstGeom prst="roundRect">
            <a:avLst>
              <a:gd name="adj" fmla="val 2748"/>
            </a:avLst>
          </a:prstGeom>
          <a:solidFill>
            <a:srgbClr val="FFD7C1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Son los costos que no varían con el nivel de producción o ventas. Se mantienen constantes independientemente del volumen de actividad de la empresa.</a:t>
            </a:r>
          </a:p>
          <a:p>
            <a:pPr marL="9525" indent="0" defTabSz="457200">
              <a:spcAft>
                <a:spcPts val="600"/>
              </a:spcAft>
              <a:buClr>
                <a:srgbClr val="EE4639"/>
              </a:buClr>
              <a:buSzPct val="100000"/>
              <a:buFont typeface="Arial"/>
              <a:buNone/>
              <a:tabLst>
                <a:tab pos="3228975" algn="l"/>
              </a:tabLst>
            </a:pPr>
            <a:r>
              <a:rPr lang="es-PE" sz="1200" b="1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Ejemplos: </a:t>
            </a:r>
            <a:r>
              <a:rPr lang="es-PE" sz="1200" dirty="0">
                <a:solidFill>
                  <a:schemeClr val="tx1"/>
                </a:solidFill>
                <a:latin typeface="Calibri"/>
                <a:ea typeface="+mn-ea"/>
                <a:cs typeface="Calibri"/>
                <a:sym typeface="Calibri"/>
              </a:rPr>
              <a:t>Alquiler de locales, salarios de empleados administrativos, seguros, amortización de equipos y maquinaria.</a:t>
            </a:r>
          </a:p>
        </p:txBody>
      </p:sp>
      <p:grpSp>
        <p:nvGrpSpPr>
          <p:cNvPr id="48" name="Agrupar 4">
            <a:extLst>
              <a:ext uri="{FF2B5EF4-FFF2-40B4-BE49-F238E27FC236}">
                <a16:creationId xmlns:a16="http://schemas.microsoft.com/office/drawing/2014/main" id="{0D3F5A3E-7A88-BE45-B45D-93DA73839010}"/>
              </a:ext>
            </a:extLst>
          </p:cNvPr>
          <p:cNvGrpSpPr/>
          <p:nvPr/>
        </p:nvGrpSpPr>
        <p:grpSpPr>
          <a:xfrm>
            <a:off x="489965" y="1314718"/>
            <a:ext cx="459474" cy="403823"/>
            <a:chOff x="5892512" y="2805541"/>
            <a:chExt cx="459474" cy="403823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3DDEAE4-8E39-C649-A9D5-24A6FA62C107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BB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9208ADC-30D4-A54A-B95A-8812A471FB51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51" name="Triángulo 50">
              <a:extLst>
                <a:ext uri="{FF2B5EF4-FFF2-40B4-BE49-F238E27FC236}">
                  <a16:creationId xmlns:a16="http://schemas.microsoft.com/office/drawing/2014/main" id="{1363B958-5A5F-C64F-9AE2-BEEED9024AD3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A8C9D19-7A83-CD4F-8C34-FBB61783A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5588D4-E886-A84A-806E-E5F8A017FD2E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b="1" dirty="0">
                <a:latin typeface="Calibri" charset="0"/>
                <a:cs typeface="Calibri" charset="0"/>
                <a:sym typeface="Calibri"/>
              </a:rPr>
              <a:t>MODELO DE NEGOCIO UBER EXPLICADO EN CANVAS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s-PE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https://www.youtube.com/watch?v=HzWNBwrPfGI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1684DE-E811-0F44-8161-18FAA4B88274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66402E2E-D5F6-484D-B8C9-6F789E1956B7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7454C95-B71D-714C-A24D-7769A276B491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CFB9062-0F19-9845-986D-AA4E13ED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9A293934-2774-D94B-896A-041D27B25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33579AA-3CC5-FB4E-AD5A-E4159B7AB6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033" b="8033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33299D9-3B64-8C49-BC73-23DD64CF0E09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31C5FC9-9F6B-5245-88A6-B9C5E237143C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8F436E8-38B6-F645-AC64-7CC3CD78DD26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998DD4-A3F6-DD46-9D79-60705F151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526B1CF-901C-754F-B83C-CEF0B223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672034E-75EC-3841-BFA7-5904DFA7AF14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6FA0125-DC69-254B-AD56-28635DFD2424}"/>
              </a:ext>
            </a:extLst>
          </p:cNvPr>
          <p:cNvSpPr txBox="1"/>
          <p:nvPr/>
        </p:nvSpPr>
        <p:spPr>
          <a:xfrm>
            <a:off x="1279545" y="912813"/>
            <a:ext cx="5705454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Los Recursos clave son los medios necesarios y fundamentales para llevar a cabo el modelo de negocio. Pueden ser recursos humanos, recursos financieros, materiales, equipos y maquinaria, y espacio.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Las Actividades clave son las acciones más importantes del modelo de negocio. Pueden ser actividades de producción, solución de problemas y generación de plataformas y creación de redes.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Los Socios clave son las instituciones externas que proveen de recursos, capacidades y soluciones para dar soporte a las actividades del negocio. Pueden ser proveedores, socios estratégicos, distribuidores, socios de co-creación y socios de tecnología.</a:t>
            </a:r>
            <a:endParaRPr lang="es-PE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PE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PE" dirty="0">
                <a:latin typeface="Calibri" charset="0"/>
                <a:cs typeface="Calibri" charset="0"/>
                <a:sym typeface="Calibri"/>
              </a:rPr>
              <a:t>La estructura de Costos permite identificar los costos más importantes y más caros. Por eso es importante identificar cuáles son costos fijos y variables, así como costos directos e indirectos.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77861D-DA4D-B14D-94FE-2DFD73DA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0D8B6C-2DA4-7F4F-B21F-2B8265E2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16577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653704-5364-8544-846E-1BBE220A16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AB25252E-A20F-4C4D-BEFE-AE4AAA78F809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A22666-E947-B64E-8677-463FD169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663243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49EE3B5-D0B4-8D47-BD39-3D1B6419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721576"/>
            <a:ext cx="114138" cy="1175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FB8CD69-5D23-F24F-A245-91E236BE35F7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2A5DB97-C935-FD47-A3AF-A3E9789E8A29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8CD83A-C8EF-3847-8913-0CF33463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7C9B0C-8BE6-F740-8BC0-DC0F8818C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561B95D-886C-6441-ADB6-A1387FE6D001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93E4A94-CB3A-824A-B259-D541F63E356E}"/>
              </a:ext>
            </a:extLst>
          </p:cNvPr>
          <p:cNvSpPr txBox="1"/>
          <p:nvPr/>
        </p:nvSpPr>
        <p:spPr>
          <a:xfrm>
            <a:off x="1282298" y="918372"/>
            <a:ext cx="5636662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ts val="1600"/>
            </a:pPr>
            <a:r>
              <a:rPr lang="es-PE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En esta sesión aprenderemos los elementos de la segunda parte del Business Model Canvas, una herramienta esencial para diseñar, visualizar, evaluar y modificar modelos de negocio.</a:t>
            </a:r>
            <a:endParaRPr lang="es-PE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3325">
              <a:buSzPts val="1600"/>
            </a:pPr>
            <a:endParaRPr lang="es-PE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11725">
              <a:buSzPts val="1600"/>
            </a:pPr>
            <a:r>
              <a:rPr lang="es-PE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En esta etapa, nos enfocaremos en los elementos que sustentan y hacen posible la operatividad del negocio: Recursos Clave, Actividades Clave, Socios Clave y Estructura de Costos.</a:t>
            </a:r>
          </a:p>
          <a:p>
            <a:pPr marL="113325">
              <a:buSzPts val="1600"/>
            </a:pPr>
            <a:endParaRPr lang="es-PE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11725">
              <a:buSzPts val="1600"/>
            </a:pPr>
            <a:r>
              <a:rPr lang="es-PE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De este modo, comprenderemos la importancia de identificar y gestionar los recursos clave necesarios para el funcionamiento de la empresa, así como analizar las actividades clave que la organización debe realizar para crear y entregar valor a los clientes.</a:t>
            </a:r>
            <a:endParaRPr lang="es-PE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3325">
              <a:buSzPts val="1600"/>
            </a:pPr>
            <a:endParaRPr lang="es-PE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11725">
              <a:buSzPts val="1600"/>
            </a:pPr>
            <a:r>
              <a:rPr lang="es-PE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Además, exploramos la relevancia de los socios clave y cómo las alianzas estratégicas pueden potenciar nuestras capacidades y alcance, así como examinar la estructura de costos, entender cómo se distribuyen los gastos y cómo afectan la rentabilidad y la sostenibilidad del negocio.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692984-C3F0-A34A-A2E5-01F6B0B5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2C86CE-0D59-AD4B-A79B-2276F3CA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D2B0765-D66D-084B-8D56-4FE3C1E8B191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030CA24-8D93-964A-962B-C3D4D6E301AB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EC96EE-FF1D-7B48-AAA7-495545A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1803671"/>
            <a:ext cx="117851" cy="121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D64A00-20CE-7E46-A95C-2E669547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679971"/>
            <a:ext cx="117851" cy="12136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9B4B81-1D58-624D-BD7B-56C20B35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3734071"/>
            <a:ext cx="117851" cy="1213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8DF5842-E588-AD4D-9690-2D19F5AE4C2A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D6F97AF-7ADB-014B-A36C-523AC2208B96}"/>
              </a:ext>
            </a:extLst>
          </p:cNvPr>
          <p:cNvSpPr txBox="1"/>
          <p:nvPr/>
        </p:nvSpPr>
        <p:spPr>
          <a:xfrm>
            <a:off x="1279009" y="917823"/>
            <a:ext cx="4774320" cy="3801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Billage. (2016). Quién es Alexander Oterwalder y su Business Model Canvas. https://www.getbillage.com/es/blog/alexander-osterwalder-business-model-Canvas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Clavijo, C. (2024). Modelo Canvas: qué es, para qué sirve, cómo se usa y ejemplos. HubSpot. https://blog.hubspot.es/sales/modelo-canvas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Educadictos. (2013). Business Model Canvas. https://www.educadictos.com/business-model-canvas/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Emprendimiento PUJ Oficial. (2020). Canvas de Propuesta de Valor. YouTube. https://www.youtube.com/watch?v=me5Dr34vC58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endParaRPr lang="es-PE" sz="13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sz="13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Santos, D. (2024). Propuesta de valor, qué es, cómo se hace y ejemplos (con plantilla). HubSpot. https://blog.hubspot.es/marketing/crear-propuesta-de-valor#:~:text=Un%20lienzo%20de%20propuesta%20de%20valor%20(value%20proposition%20canvas)%20es,negocio%20proporciona%20beneficios%20al%20mercado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A03235-2DF3-7C4A-A361-67054B05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EA2573-6434-DF4D-8FF7-8B3C9A1E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747119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45F635-F1BA-7A4D-8EF2-C4B48CA234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6C426849-FAFE-2E4A-A0D1-7FC0EDF45DF4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F7E775-1310-F240-AEEA-0A3F5E1D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331319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D8D16F-4403-7D4D-992A-4DA394EE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940919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84C6331-4C37-CA4F-9F8C-96DC4DBD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533586"/>
            <a:ext cx="103867" cy="1069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56D2358-5FEB-E24E-8EF9-BFA73404EC7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3B937C-D33A-6D49-A968-5B0815CD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2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91C5AC1-7A64-E54C-A1B4-42C35581CB70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674AA1-FD16-7F48-90DE-3ED96524418C}"/>
              </a:ext>
            </a:extLst>
          </p:cNvPr>
          <p:cNvSpPr txBox="1"/>
          <p:nvPr/>
        </p:nvSpPr>
        <p:spPr>
          <a:xfrm>
            <a:off x="1008063" y="3169972"/>
            <a:ext cx="4148137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RECURSOS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cs typeface="Calibri"/>
              </a:rPr>
              <a:t>CLAVE</a:t>
            </a:r>
            <a:endParaRPr lang="es-PE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9C07CE-631C-8243-B1C4-804F8E4F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D38228C-41BE-20EE-19A0-A7205C45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402" y="1490471"/>
            <a:ext cx="5865573" cy="2587753"/>
          </a:xfrm>
          <a:prstGeom prst="rect">
            <a:avLst/>
          </a:prstGeom>
        </p:spPr>
      </p:pic>
      <p:sp>
        <p:nvSpPr>
          <p:cNvPr id="57" name="Google Shape;57;p4"/>
          <p:cNvSpPr txBox="1"/>
          <p:nvPr/>
        </p:nvSpPr>
        <p:spPr>
          <a:xfrm>
            <a:off x="503238" y="912813"/>
            <a:ext cx="388937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recursos son los medios para conseguir lo que se pretende.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los medios necesarios para el funcionamiento del negocio?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acercarse a los clientes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ofrecer propuestas de valor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establecer canales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mantener relaciones con los clientes</a:t>
            </a:r>
            <a:endParaRPr dirty="0"/>
          </a:p>
          <a:p>
            <a:pPr marL="36195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generar ingresos.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los recursos clave del negocio?</a:t>
            </a:r>
            <a:endParaRPr dirty="0"/>
          </a:p>
          <a:p>
            <a:pPr marL="180975" marR="0" lvl="0" indent="-1698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(porque sin ellos, no podría darse el modelo de negocio)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8A1737-A770-2045-AD46-E80284074D4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/>
        </p:nvSpPr>
        <p:spPr>
          <a:xfrm>
            <a:off x="485294" y="924047"/>
            <a:ext cx="7836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recursos clave pueden clasificarse en: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DAE8242C-2D55-2043-8923-0C32C6F2C0A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7B740AA9-E16B-784F-BE56-FD137649659E}"/>
              </a:ext>
            </a:extLst>
          </p:cNvPr>
          <p:cNvSpPr/>
          <p:nvPr/>
        </p:nvSpPr>
        <p:spPr>
          <a:xfrm>
            <a:off x="1116280" y="1345604"/>
            <a:ext cx="2535220" cy="661370"/>
          </a:xfrm>
          <a:prstGeom prst="roundRect">
            <a:avLst>
              <a:gd name="adj" fmla="val 11586"/>
            </a:avLst>
          </a:prstGeom>
          <a:solidFill>
            <a:srgbClr val="FCD7D5"/>
          </a:solidFill>
          <a:ln w="38100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sz="13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RECURSOS HUMANOS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F2369D6-BDD6-9E49-A9C4-F44CD6AA722D}"/>
              </a:ext>
            </a:extLst>
          </p:cNvPr>
          <p:cNvGrpSpPr/>
          <p:nvPr/>
        </p:nvGrpSpPr>
        <p:grpSpPr>
          <a:xfrm>
            <a:off x="921970" y="1420246"/>
            <a:ext cx="479057" cy="523220"/>
            <a:chOff x="607730" y="2582581"/>
            <a:chExt cx="673990" cy="736123"/>
          </a:xfrm>
        </p:grpSpPr>
        <p:sp>
          <p:nvSpPr>
            <p:cNvPr id="47" name="Acorde 32">
              <a:extLst>
                <a:ext uri="{FF2B5EF4-FFF2-40B4-BE49-F238E27FC236}">
                  <a16:creationId xmlns:a16="http://schemas.microsoft.com/office/drawing/2014/main" id="{906F10E8-8E5E-AF40-8A44-DE15DE8127A8}"/>
                </a:ext>
              </a:extLst>
            </p:cNvPr>
            <p:cNvSpPr/>
            <p:nvPr/>
          </p:nvSpPr>
          <p:spPr>
            <a:xfrm rot="12600000">
              <a:off x="607730" y="2628598"/>
              <a:ext cx="673990" cy="654822"/>
            </a:xfrm>
            <a:prstGeom prst="chord">
              <a:avLst>
                <a:gd name="adj1" fmla="val 2700000"/>
                <a:gd name="adj2" fmla="val 1523334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2F2DE8B-4FA5-B942-894A-C15B76A26DD1}"/>
                </a:ext>
              </a:extLst>
            </p:cNvPr>
            <p:cNvSpPr txBox="1"/>
            <p:nvPr/>
          </p:nvSpPr>
          <p:spPr>
            <a:xfrm>
              <a:off x="803371" y="2582581"/>
              <a:ext cx="370681" cy="73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</p:grp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829FD8D8-F66D-C14D-A481-747F00088F6A}"/>
              </a:ext>
            </a:extLst>
          </p:cNvPr>
          <p:cNvSpPr/>
          <p:nvPr/>
        </p:nvSpPr>
        <p:spPr>
          <a:xfrm>
            <a:off x="1103628" y="2963210"/>
            <a:ext cx="2535220" cy="661370"/>
          </a:xfrm>
          <a:prstGeom prst="roundRect">
            <a:avLst>
              <a:gd name="adj" fmla="val 11586"/>
            </a:avLst>
          </a:prstGeom>
          <a:solidFill>
            <a:srgbClr val="DDEEC7"/>
          </a:solidFill>
          <a:ln w="38100">
            <a:solidFill>
              <a:srgbClr val="92C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sz="1300" b="1" dirty="0">
                <a:solidFill>
                  <a:srgbClr val="92C14E"/>
                </a:solidFill>
                <a:latin typeface="Calibri" charset="0"/>
                <a:ea typeface="Calibri" charset="0"/>
                <a:cs typeface="Calibri" charset="0"/>
              </a:rPr>
              <a:t>MATERIALES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8F8420E-020C-AA44-8E37-A5D81EC0D0D5}"/>
              </a:ext>
            </a:extLst>
          </p:cNvPr>
          <p:cNvGrpSpPr/>
          <p:nvPr/>
        </p:nvGrpSpPr>
        <p:grpSpPr>
          <a:xfrm>
            <a:off x="909318" y="3037852"/>
            <a:ext cx="479057" cy="523220"/>
            <a:chOff x="607730" y="2582581"/>
            <a:chExt cx="673990" cy="736123"/>
          </a:xfrm>
        </p:grpSpPr>
        <p:sp>
          <p:nvSpPr>
            <p:cNvPr id="45" name="Acorde 32">
              <a:extLst>
                <a:ext uri="{FF2B5EF4-FFF2-40B4-BE49-F238E27FC236}">
                  <a16:creationId xmlns:a16="http://schemas.microsoft.com/office/drawing/2014/main" id="{01F23D1E-14FA-044F-A60A-C6674A6C4180}"/>
                </a:ext>
              </a:extLst>
            </p:cNvPr>
            <p:cNvSpPr/>
            <p:nvPr/>
          </p:nvSpPr>
          <p:spPr>
            <a:xfrm rot="12600000">
              <a:off x="607730" y="2628598"/>
              <a:ext cx="673990" cy="654822"/>
            </a:xfrm>
            <a:prstGeom prst="chord">
              <a:avLst>
                <a:gd name="adj1" fmla="val 2700000"/>
                <a:gd name="adj2" fmla="val 15233344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72306F6-5353-B94A-B17F-9B70E5C801C3}"/>
                </a:ext>
              </a:extLst>
            </p:cNvPr>
            <p:cNvSpPr txBox="1"/>
            <p:nvPr/>
          </p:nvSpPr>
          <p:spPr>
            <a:xfrm>
              <a:off x="803371" y="2582581"/>
              <a:ext cx="370681" cy="73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</p:grp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18DB985B-0252-5243-81F0-FE134111681E}"/>
              </a:ext>
            </a:extLst>
          </p:cNvPr>
          <p:cNvSpPr/>
          <p:nvPr/>
        </p:nvSpPr>
        <p:spPr>
          <a:xfrm>
            <a:off x="1098328" y="2154407"/>
            <a:ext cx="2535220" cy="661370"/>
          </a:xfrm>
          <a:prstGeom prst="roundRect">
            <a:avLst>
              <a:gd name="adj" fmla="val 11586"/>
            </a:avLst>
          </a:prstGeom>
          <a:solidFill>
            <a:srgbClr val="E3DCED"/>
          </a:solidFill>
          <a:ln w="38100">
            <a:solidFill>
              <a:srgbClr val="7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sz="13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RECURSOS FINANCIEROS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BB37A437-5BB1-C54D-9BEF-5755DEBCEB78}"/>
              </a:ext>
            </a:extLst>
          </p:cNvPr>
          <p:cNvGrpSpPr/>
          <p:nvPr/>
        </p:nvGrpSpPr>
        <p:grpSpPr>
          <a:xfrm>
            <a:off x="904018" y="2229049"/>
            <a:ext cx="479057" cy="523220"/>
            <a:chOff x="607730" y="2582581"/>
            <a:chExt cx="673990" cy="736123"/>
          </a:xfrm>
        </p:grpSpPr>
        <p:sp>
          <p:nvSpPr>
            <p:cNvPr id="43" name="Acorde 32">
              <a:extLst>
                <a:ext uri="{FF2B5EF4-FFF2-40B4-BE49-F238E27FC236}">
                  <a16:creationId xmlns:a16="http://schemas.microsoft.com/office/drawing/2014/main" id="{CDE52C60-C55C-E34B-B223-560090027BCC}"/>
                </a:ext>
              </a:extLst>
            </p:cNvPr>
            <p:cNvSpPr/>
            <p:nvPr/>
          </p:nvSpPr>
          <p:spPr>
            <a:xfrm rot="12600000">
              <a:off x="607730" y="2628598"/>
              <a:ext cx="673990" cy="654822"/>
            </a:xfrm>
            <a:prstGeom prst="chord">
              <a:avLst>
                <a:gd name="adj1" fmla="val 2700000"/>
                <a:gd name="adj2" fmla="val 15233344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E4CF58F4-99E6-B24D-88CB-6F679B0C75CF}"/>
                </a:ext>
              </a:extLst>
            </p:cNvPr>
            <p:cNvSpPr txBox="1"/>
            <p:nvPr/>
          </p:nvSpPr>
          <p:spPr>
            <a:xfrm>
              <a:off x="803371" y="2582581"/>
              <a:ext cx="370681" cy="73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</p:grp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69F591DC-FD58-F841-B095-DB99FE93B2D4}"/>
              </a:ext>
            </a:extLst>
          </p:cNvPr>
          <p:cNvSpPr/>
          <p:nvPr/>
        </p:nvSpPr>
        <p:spPr>
          <a:xfrm>
            <a:off x="1116280" y="3763410"/>
            <a:ext cx="2535220" cy="661370"/>
          </a:xfrm>
          <a:prstGeom prst="roundRect">
            <a:avLst>
              <a:gd name="adj" fmla="val 11586"/>
            </a:avLst>
          </a:prstGeom>
          <a:solidFill>
            <a:srgbClr val="FFD7C1"/>
          </a:solidFill>
          <a:ln w="38100">
            <a:solidFill>
              <a:srgbClr val="FE7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sz="1300" b="1" dirty="0">
                <a:solidFill>
                  <a:srgbClr val="FE7828"/>
                </a:solidFill>
                <a:latin typeface="Calibri" charset="0"/>
                <a:ea typeface="Calibri" charset="0"/>
                <a:cs typeface="Calibri" charset="0"/>
              </a:rPr>
              <a:t>EQUIPOS Y MAQUINARIAS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4307ECE-6682-8C46-BB3E-79DE4B9AD8D1}"/>
              </a:ext>
            </a:extLst>
          </p:cNvPr>
          <p:cNvGrpSpPr/>
          <p:nvPr/>
        </p:nvGrpSpPr>
        <p:grpSpPr>
          <a:xfrm>
            <a:off x="921970" y="3838052"/>
            <a:ext cx="479057" cy="523220"/>
            <a:chOff x="607730" y="2582581"/>
            <a:chExt cx="673990" cy="736123"/>
          </a:xfrm>
        </p:grpSpPr>
        <p:sp>
          <p:nvSpPr>
            <p:cNvPr id="51" name="Acorde 32">
              <a:extLst>
                <a:ext uri="{FF2B5EF4-FFF2-40B4-BE49-F238E27FC236}">
                  <a16:creationId xmlns:a16="http://schemas.microsoft.com/office/drawing/2014/main" id="{10949C56-B28A-0B4F-9AB6-E082EB632ECA}"/>
                </a:ext>
              </a:extLst>
            </p:cNvPr>
            <p:cNvSpPr/>
            <p:nvPr/>
          </p:nvSpPr>
          <p:spPr>
            <a:xfrm rot="12600000">
              <a:off x="607730" y="2628598"/>
              <a:ext cx="673990" cy="654822"/>
            </a:xfrm>
            <a:prstGeom prst="chord">
              <a:avLst>
                <a:gd name="adj1" fmla="val 2700000"/>
                <a:gd name="adj2" fmla="val 15233344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20C060F1-1B1A-6545-83B2-C647DC21BB95}"/>
                </a:ext>
              </a:extLst>
            </p:cNvPr>
            <p:cNvSpPr txBox="1"/>
            <p:nvPr/>
          </p:nvSpPr>
          <p:spPr>
            <a:xfrm>
              <a:off x="803371" y="2582581"/>
              <a:ext cx="370681" cy="73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4</a:t>
              </a:r>
            </a:p>
          </p:txBody>
        </p:sp>
      </p:grpSp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C8F18CFF-208C-5243-8959-C32614890FD1}"/>
              </a:ext>
            </a:extLst>
          </p:cNvPr>
          <p:cNvSpPr/>
          <p:nvPr/>
        </p:nvSpPr>
        <p:spPr>
          <a:xfrm>
            <a:off x="1116280" y="4559277"/>
            <a:ext cx="2535220" cy="661370"/>
          </a:xfrm>
          <a:prstGeom prst="roundRect">
            <a:avLst>
              <a:gd name="adj" fmla="val 11586"/>
            </a:avLst>
          </a:prstGeom>
          <a:solidFill>
            <a:srgbClr val="D1EFF4"/>
          </a:solidFill>
          <a:ln w="38100"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lvl="0"/>
            <a:r>
              <a:rPr lang="es-PE" sz="1300" b="1" dirty="0">
                <a:solidFill>
                  <a:srgbClr val="00B1C2"/>
                </a:solidFill>
                <a:latin typeface="Calibri" charset="0"/>
                <a:ea typeface="Calibri" charset="0"/>
                <a:cs typeface="Calibri" charset="0"/>
              </a:rPr>
              <a:t>ESPACIO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57FDFE0-B28B-6942-8B9C-BD160280DB11}"/>
              </a:ext>
            </a:extLst>
          </p:cNvPr>
          <p:cNvGrpSpPr/>
          <p:nvPr/>
        </p:nvGrpSpPr>
        <p:grpSpPr>
          <a:xfrm>
            <a:off x="921970" y="4633919"/>
            <a:ext cx="479057" cy="523220"/>
            <a:chOff x="607730" y="2582581"/>
            <a:chExt cx="673990" cy="736123"/>
          </a:xfrm>
        </p:grpSpPr>
        <p:sp>
          <p:nvSpPr>
            <p:cNvPr id="55" name="Acorde 32">
              <a:extLst>
                <a:ext uri="{FF2B5EF4-FFF2-40B4-BE49-F238E27FC236}">
                  <a16:creationId xmlns:a16="http://schemas.microsoft.com/office/drawing/2014/main" id="{FBD90ADD-44A2-4F44-AA6A-A29C7D511619}"/>
                </a:ext>
              </a:extLst>
            </p:cNvPr>
            <p:cNvSpPr/>
            <p:nvPr/>
          </p:nvSpPr>
          <p:spPr>
            <a:xfrm rot="12600000">
              <a:off x="607730" y="2628598"/>
              <a:ext cx="673990" cy="654822"/>
            </a:xfrm>
            <a:prstGeom prst="chord">
              <a:avLst>
                <a:gd name="adj1" fmla="val 2700000"/>
                <a:gd name="adj2" fmla="val 15233344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4758B68A-04F1-5A48-A56F-401D06002B79}"/>
                </a:ext>
              </a:extLst>
            </p:cNvPr>
            <p:cNvSpPr txBox="1"/>
            <p:nvPr/>
          </p:nvSpPr>
          <p:spPr>
            <a:xfrm>
              <a:off x="803371" y="2582581"/>
              <a:ext cx="370681" cy="73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5</a:t>
              </a:r>
            </a:p>
          </p:txBody>
        </p:sp>
      </p:grpSp>
      <p:pic>
        <p:nvPicPr>
          <p:cNvPr id="57" name="Google Shape;124;p10">
            <a:extLst>
              <a:ext uri="{FF2B5EF4-FFF2-40B4-BE49-F238E27FC236}">
                <a16:creationId xmlns:a16="http://schemas.microsoft.com/office/drawing/2014/main" id="{A1235C42-1BD2-364F-81E0-BCA88A25CC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388" y="0"/>
            <a:ext cx="4392611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C00571-6EA1-B945-86F6-8013186290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5" y="923965"/>
            <a:ext cx="5076825" cy="4310024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59AD47E1-048A-0946-92F0-E8DE7577A34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DC9035-0361-DF44-AC66-0FB9A3CD2D68}"/>
              </a:ext>
            </a:extLst>
          </p:cNvPr>
          <p:cNvSpPr/>
          <p:nvPr/>
        </p:nvSpPr>
        <p:spPr>
          <a:xfrm>
            <a:off x="503238" y="916472"/>
            <a:ext cx="3168650" cy="43242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EE4639"/>
                </a:solidFill>
                <a:latin typeface="Calibri" charset="0"/>
                <a:cs typeface="Calibri" charset="0"/>
              </a:rPr>
              <a:t>RECURSOS</a:t>
            </a:r>
            <a:br>
              <a:rPr lang="es-ES" sz="1600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HUMANOS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las personas, especialmente aquellas con habilidades y conocimientos críticos para el negocio. Esto incluye desde empleados con habilidades técnicas específicas hasta líderes y personal con competencias únicas que aportan valor a la empresa.</a:t>
            </a:r>
            <a:endParaRPr lang="es-PE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lang="es-PE" sz="16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una empresa de consultoría, los consultores con experiencia y conocimiento especializado son recursos humanos clave.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DF9CD6-B407-0B47-8D91-FF17E413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5" y="916472"/>
            <a:ext cx="5076825" cy="4310024"/>
          </a:xfrm>
          <a:prstGeom prst="rect">
            <a:avLst/>
          </a:prstGeom>
        </p:spPr>
      </p:pic>
      <p:sp>
        <p:nvSpPr>
          <p:cNvPr id="114" name="Google Shape;114;p7"/>
          <p:cNvSpPr/>
          <p:nvPr/>
        </p:nvSpPr>
        <p:spPr>
          <a:xfrm>
            <a:off x="433372" y="889535"/>
            <a:ext cx="501681" cy="50168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103C5F9-48D4-E444-AD70-024CC134701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DF1E6D8-5902-AE4D-884B-A248BBF3BEC2}"/>
              </a:ext>
            </a:extLst>
          </p:cNvPr>
          <p:cNvSpPr/>
          <p:nvPr/>
        </p:nvSpPr>
        <p:spPr>
          <a:xfrm>
            <a:off x="503238" y="916472"/>
            <a:ext cx="3168650" cy="43242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</a:rPr>
              <a:t>RECURSOS</a:t>
            </a:r>
            <a:b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  <a:t>FINANCIEROS</a:t>
            </a:r>
            <a:endParaRPr lang="es-PE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80975" marR="0" lvl="0" indent="-1809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el dinero y cualquier medio de pago, que permite operar y hacer crecer el negocio.</a:t>
            </a:r>
            <a:endParaRPr lang="es-PE" sz="1600" dirty="0"/>
          </a:p>
          <a:p>
            <a:pPr marL="180975" marR="0" lvl="0" indent="-1809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recursos clave cuando permiten obtener ventajas, tales como, garantizar un volumen de compra o un inventario que le permite competir más agresivamente.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sz="16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lang="es-PE" sz="16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una startup, el capital de los inversores y las líneas de crédito pueden ser recursos financieros clave.</a:t>
            </a:r>
            <a:endParaRPr lang="es-PE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ED46B6-133D-9146-87B6-57A3631EA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75" y="912813"/>
            <a:ext cx="5076825" cy="4346868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536C57B1-9210-6445-A191-A4380086FCA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RECURSOS CLAVE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14;p7">
            <a:extLst>
              <a:ext uri="{FF2B5EF4-FFF2-40B4-BE49-F238E27FC236}">
                <a16:creationId xmlns:a16="http://schemas.microsoft.com/office/drawing/2014/main" id="{53C9BB1F-C662-104E-8C92-38F1C1D942FD}"/>
              </a:ext>
            </a:extLst>
          </p:cNvPr>
          <p:cNvSpPr/>
          <p:nvPr/>
        </p:nvSpPr>
        <p:spPr>
          <a:xfrm>
            <a:off x="433372" y="889535"/>
            <a:ext cx="501681" cy="50168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774AC9E-9429-5A47-B3A6-04803A0E794E}"/>
              </a:ext>
            </a:extLst>
          </p:cNvPr>
          <p:cNvSpPr/>
          <p:nvPr/>
        </p:nvSpPr>
        <p:spPr>
          <a:xfrm>
            <a:off x="503238" y="916472"/>
            <a:ext cx="3168650" cy="4093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92C14E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600" b="1" dirty="0">
                <a:solidFill>
                  <a:srgbClr val="92C14E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92C14E"/>
                </a:solidFill>
                <a:latin typeface="Calibri" charset="0"/>
                <a:cs typeface="Calibri" charset="0"/>
              </a:rPr>
              <a:t>MATERIALES</a:t>
            </a:r>
            <a:endParaRPr lang="es-PE" sz="1600" b="1" dirty="0">
              <a:solidFill>
                <a:srgbClr val="92C14E"/>
              </a:solidFill>
              <a:latin typeface="Calibri" charset="0"/>
              <a:cs typeface="Calibri" charset="0"/>
            </a:endParaRPr>
          </a:p>
          <a:p>
            <a:pPr marL="180975" marR="0" lvl="0" indent="-180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elementos necesarios para producción de producción de bienes o servicios. Esto puede incluir materias primas, componentes, suministros y otros elementos tangibles.</a:t>
            </a:r>
          </a:p>
          <a:p>
            <a:pPr marL="180975" marR="0" lvl="0" indent="-1809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materiales adecuados y de calidad, la producción puede verse interrumpida, lo que afecta la capacidad de la empresa para satisfacer la demanda de los clientes.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PE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lang="es-PE" sz="1500" b="1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negocio de comida, los materiales son los insumos para preparar los diferentes platos.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2240</Words>
  <Application>Microsoft Macintosh PowerPoint</Application>
  <PresentationFormat>Presentación en pantalla (16:10)</PresentationFormat>
  <Paragraphs>261</Paragraphs>
  <Slides>31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Graphik Bold</vt:lpstr>
      <vt:lpstr>Graphik Regular</vt:lpstr>
      <vt:lpstr>Graphik-Medium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Microsoft Office User</cp:lastModifiedBy>
  <cp:revision>55</cp:revision>
  <dcterms:created xsi:type="dcterms:W3CDTF">2016-10-06T14:52:02Z</dcterms:created>
  <dcterms:modified xsi:type="dcterms:W3CDTF">2024-08-04T22:13:18Z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